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653" r:id="rId2"/>
    <p:sldId id="582" r:id="rId3"/>
    <p:sldId id="584" r:id="rId4"/>
    <p:sldId id="606" r:id="rId5"/>
    <p:sldId id="607" r:id="rId6"/>
    <p:sldId id="635" r:id="rId7"/>
    <p:sldId id="608" r:id="rId8"/>
    <p:sldId id="588" r:id="rId9"/>
    <p:sldId id="610" r:id="rId10"/>
    <p:sldId id="641" r:id="rId11"/>
    <p:sldId id="642" r:id="rId12"/>
    <p:sldId id="643" r:id="rId13"/>
    <p:sldId id="618" r:id="rId14"/>
    <p:sldId id="620" r:id="rId15"/>
    <p:sldId id="621" r:id="rId16"/>
    <p:sldId id="611" r:id="rId17"/>
    <p:sldId id="622" r:id="rId18"/>
    <p:sldId id="631" r:id="rId19"/>
    <p:sldId id="624" r:id="rId20"/>
    <p:sldId id="625" r:id="rId21"/>
    <p:sldId id="632" r:id="rId22"/>
    <p:sldId id="634" r:id="rId23"/>
    <p:sldId id="648" r:id="rId24"/>
    <p:sldId id="638" r:id="rId25"/>
    <p:sldId id="639" r:id="rId26"/>
    <p:sldId id="640" r:id="rId27"/>
    <p:sldId id="655" r:id="rId28"/>
    <p:sldId id="65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10FF"/>
    <a:srgbClr val="FF2FF9"/>
    <a:srgbClr val="FF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 snapToObjects="1">
      <p:cViewPr varScale="1">
        <p:scale>
          <a:sx n="75" d="100"/>
          <a:sy n="75" d="100"/>
        </p:scale>
        <p:origin x="-16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236CCB-5388-4B4A-A5F6-DC1BBF919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key is </a:t>
            </a:r>
            <a:r>
              <a:rPr lang="en-US" dirty="0" smtClean="0"/>
              <a:t>getting the proper mix of HIM, and cooler</a:t>
            </a:r>
            <a:r>
              <a:rPr lang="en-US" baseline="0" dirty="0" smtClean="0"/>
              <a:t> </a:t>
            </a:r>
            <a:r>
              <a:rPr lang="en-US" dirty="0" smtClean="0"/>
              <a:t>WNM, and getting the hot gas to mix in turbulent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3500B-C031-8A4D-88EB-7572169A1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3500B-C031-8A4D-88EB-7572169A1A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is a TE, steady</a:t>
            </a:r>
            <a:r>
              <a:rPr lang="en-US" baseline="0" dirty="0" smtClean="0"/>
              <a:t> state picture. Is it at all relevant in light of the dynamic</a:t>
            </a:r>
          </a:p>
          <a:p>
            <a:r>
              <a:rPr lang="en-US" baseline="0" dirty="0" smtClean="0"/>
              <a:t>and turbulent nature of the ISM?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look to see if there is thermally unstable gas in the WNM. If there is a lot of unstable gas</a:t>
            </a:r>
          </a:p>
          <a:p>
            <a:r>
              <a:rPr lang="en-US" baseline="0" dirty="0" smtClean="0"/>
              <a:t>Then this picture doesn’t really apply.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 mechanism that regulates the</a:t>
            </a:r>
            <a:r>
              <a:rPr lang="en-US" baseline="0" dirty="0" smtClean="0"/>
              <a:t> </a:t>
            </a:r>
            <a:r>
              <a:rPr lang="en-US" dirty="0" smtClean="0"/>
              <a:t> thermal</a:t>
            </a:r>
            <a:r>
              <a:rPr lang="en-US" baseline="0" dirty="0" smtClean="0"/>
              <a:t> </a:t>
            </a:r>
            <a:r>
              <a:rPr lang="en-US" dirty="0" smtClean="0"/>
              <a:t>pressure to</a:t>
            </a:r>
            <a:r>
              <a:rPr lang="en-US" baseline="0" dirty="0" smtClean="0"/>
              <a:t> keep it </a:t>
            </a:r>
            <a:r>
              <a:rPr lang="en-US" dirty="0" smtClean="0"/>
              <a:t>within the 2phase regime.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4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3500B-C031-8A4D-88EB-7572169A1A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[CII] versus 24 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236CCB-5388-4B4A-A5F6-DC1BBF9197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8355-1FFC-B44D-8FDB-2242A1151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DFAD-23FA-604D-B767-38F2DBB8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A366-F0FF-9E4D-8159-B38B4D5D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6291-4CF0-0249-BF04-C1549B18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D8661-CA6C-D44B-AE7B-54792D073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74BD-A2D5-CC4F-89F8-872800386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A7B0-1409-F449-BA26-1269FD5F0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8810-4229-9A4A-9ACC-4237686AF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9B6A-B620-8940-A974-A5F0C524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2028-DA2D-2A46-ABB4-4937F31D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E029-5828-AC47-BC0A-325F1B97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E83E-D0B7-B844-99B3-53105B60E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7D7D370-E114-AB49-A580-8EB9B2FB1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6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3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jp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8" descr="mottefig1r.jpg                                                 0020FFA0Macintosh HD                   7C26311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1788"/>
            <a:ext cx="8145463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cs typeface="+mj-cs"/>
              </a:rPr>
              <a:t>Observational and Theoretical Review</a:t>
            </a:r>
            <a:br>
              <a:rPr lang="en-US" sz="3200" b="1" dirty="0" smtClean="0">
                <a:cs typeface="+mj-cs"/>
              </a:rPr>
            </a:br>
            <a:r>
              <a:rPr lang="en-US" sz="3200" b="1" dirty="0" smtClean="0">
                <a:cs typeface="+mj-cs"/>
              </a:rPr>
              <a:t>of the Multiphase ISM</a:t>
            </a:r>
            <a:endParaRPr lang="en-US" sz="2400" dirty="0" smtClean="0">
              <a:cs typeface="+mj-cs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6689725" y="5700713"/>
            <a:ext cx="1628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cs typeface="+mn-cs"/>
              </a:rPr>
              <a:t>Motte et al. 2010</a:t>
            </a:r>
          </a:p>
          <a:p>
            <a:pPr>
              <a:defRPr/>
            </a:pPr>
            <a:r>
              <a:rPr lang="en-US" sz="1600" b="1">
                <a:cs typeface="+mn-cs"/>
              </a:rPr>
              <a:t>Rosette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066800" y="1600200"/>
            <a:ext cx="711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So, it works in Practice…but does it work in Theory?</a:t>
            </a:r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2336800" y="2286000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cs typeface="+mn-cs"/>
              </a:rPr>
              <a:t>So, it works in Theory</a:t>
            </a:r>
            <a:r>
              <a:rPr lang="en-US" sz="2400" b="1" dirty="0">
                <a:solidFill>
                  <a:schemeClr val="bg2"/>
                </a:solidFill>
                <a:cs typeface="+mn-cs"/>
              </a:rPr>
              <a:t>….so</a:t>
            </a:r>
            <a:r>
              <a:rPr lang="en-US" sz="2400" b="1" dirty="0">
                <a:solidFill>
                  <a:schemeClr val="tx2"/>
                </a:solidFill>
                <a:cs typeface="+mn-cs"/>
              </a:rPr>
              <a:t> What?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4273851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1)Galactic Diffuse Phases</a:t>
            </a:r>
          </a:p>
          <a:p>
            <a:endParaRPr lang="en-US" sz="2800" b="1" dirty="0"/>
          </a:p>
          <a:p>
            <a:r>
              <a:rPr lang="en-US" sz="2800" b="1" dirty="0" smtClean="0"/>
              <a:t>2)Dark CO Gas</a:t>
            </a:r>
          </a:p>
          <a:p>
            <a:endParaRPr lang="en-US" sz="2800" b="1" dirty="0"/>
          </a:p>
          <a:p>
            <a:r>
              <a:rPr lang="en-US" sz="2800" b="1" dirty="0" smtClean="0"/>
              <a:t>3)Decomposition of Phases </a:t>
            </a:r>
          </a:p>
          <a:p>
            <a:endParaRPr lang="en-US" sz="2800" b="1" dirty="0"/>
          </a:p>
          <a:p>
            <a:r>
              <a:rPr lang="en-US" sz="2800" b="1" dirty="0" smtClean="0"/>
              <a:t>4)Miscellaneous Phases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4152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5105400" y="228600"/>
            <a:ext cx="285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Dark Molecular Gas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5638800" y="685800"/>
            <a:ext cx="2106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C</a:t>
            </a:r>
            <a:r>
              <a:rPr lang="en-US" sz="2000" b="1" baseline="30000" dirty="0">
                <a:cs typeface="+mn-cs"/>
              </a:rPr>
              <a:t>+</a:t>
            </a:r>
            <a:r>
              <a:rPr lang="en-US" sz="2000" b="1" dirty="0">
                <a:cs typeface="+mn-cs"/>
              </a:rPr>
              <a:t>/H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 but no CO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291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Molecular Hydrogen</a:t>
            </a:r>
          </a:p>
        </p:txBody>
      </p:sp>
      <p:pic>
        <p:nvPicPr>
          <p:cNvPr id="34820" name="Picture 3" descr="DSC006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9" y="798514"/>
            <a:ext cx="2610589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2724150"/>
            <a:ext cx="336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cs typeface="+mn-cs"/>
              </a:rPr>
              <a:t>Ntot</a:t>
            </a:r>
            <a:r>
              <a:rPr lang="en-US" sz="2000" b="1" dirty="0">
                <a:cs typeface="+mn-cs"/>
              </a:rPr>
              <a:t>  -  N</a:t>
            </a:r>
            <a:r>
              <a:rPr lang="en-US" sz="2000" b="1" baseline="-25000" dirty="0">
                <a:cs typeface="+mn-cs"/>
              </a:rPr>
              <a:t>HI</a:t>
            </a:r>
            <a:r>
              <a:rPr lang="en-US" sz="2000" b="1" dirty="0">
                <a:cs typeface="+mn-cs"/>
              </a:rPr>
              <a:t>   - N</a:t>
            </a:r>
            <a:r>
              <a:rPr lang="en-US" sz="2000" b="1" baseline="-25000" dirty="0">
                <a:cs typeface="+mn-cs"/>
              </a:rPr>
              <a:t>CO </a:t>
            </a:r>
            <a:r>
              <a:rPr lang="en-US" sz="2000" b="1" dirty="0">
                <a:cs typeface="+mn-cs"/>
              </a:rPr>
              <a:t>= </a:t>
            </a:r>
            <a:r>
              <a:rPr lang="en-US" sz="2000" b="1" dirty="0" err="1" smtClean="0">
                <a:cs typeface="+mn-cs"/>
              </a:rPr>
              <a:t>N</a:t>
            </a:r>
            <a:r>
              <a:rPr lang="en-US" sz="2000" b="1" baseline="-25000" dirty="0" err="1" smtClean="0">
                <a:cs typeface="+mn-cs"/>
              </a:rPr>
              <a:t>Dark</a:t>
            </a:r>
            <a:r>
              <a:rPr lang="en-US" sz="2000" b="1" baseline="-25000" dirty="0" smtClean="0">
                <a:cs typeface="+mn-cs"/>
              </a:rPr>
              <a:t> </a:t>
            </a:r>
            <a:r>
              <a:rPr lang="en-US" sz="2000" b="1" baseline="-25000" dirty="0">
                <a:cs typeface="+mn-cs"/>
              </a:rPr>
              <a:t>Gas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4325" y="3200400"/>
            <a:ext cx="3343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IRAS 100 </a:t>
            </a:r>
            <a:r>
              <a:rPr lang="en-US" sz="2000" b="1" dirty="0">
                <a:latin typeface="Symbol" charset="0"/>
                <a:cs typeface="+mn-cs"/>
              </a:rPr>
              <a:t>m</a:t>
            </a:r>
            <a:r>
              <a:rPr lang="en-US" sz="2000" b="1" dirty="0">
                <a:cs typeface="+mn-cs"/>
              </a:rPr>
              <a:t>m          30%  DG</a:t>
            </a:r>
          </a:p>
          <a:p>
            <a:pPr>
              <a:defRPr/>
            </a:pPr>
            <a:r>
              <a:rPr lang="en-US" sz="2000" b="1" dirty="0"/>
              <a:t>Planck IR                50%  DG</a:t>
            </a:r>
            <a:endParaRPr lang="en-US" sz="2000" b="1" dirty="0"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04800" y="4038600"/>
            <a:ext cx="3509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EGRET  </a:t>
            </a:r>
            <a:r>
              <a:rPr lang="en-US" sz="2000" b="1" dirty="0">
                <a:latin typeface="Symbol" charset="0"/>
                <a:cs typeface="+mn-cs"/>
              </a:rPr>
              <a:t>g</a:t>
            </a:r>
            <a:r>
              <a:rPr lang="en-US" sz="2000" b="1" dirty="0">
                <a:cs typeface="+mn-cs"/>
              </a:rPr>
              <a:t>  rays     30% DG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04800" y="4460875"/>
            <a:ext cx="45116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Fermi  </a:t>
            </a:r>
            <a:r>
              <a:rPr lang="en-US" sz="2000" b="1" dirty="0">
                <a:latin typeface="Symbol" charset="0"/>
                <a:cs typeface="+mn-cs"/>
              </a:rPr>
              <a:t>g</a:t>
            </a:r>
            <a:r>
              <a:rPr lang="en-US" sz="2000" b="1" dirty="0">
                <a:cs typeface="+mn-cs"/>
              </a:rPr>
              <a:t>  rays          50%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Extinction  (2MASS) 43-71%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/>
              <a:t>Herschel Got C</a:t>
            </a:r>
            <a:r>
              <a:rPr lang="en-US" sz="2000" b="1" baseline="30000" dirty="0"/>
              <a:t>+          </a:t>
            </a:r>
            <a:r>
              <a:rPr lang="en-US" sz="2000" b="1" dirty="0"/>
              <a:t>30% 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</p:txBody>
      </p:sp>
      <p:pic>
        <p:nvPicPr>
          <p:cNvPr id="10" name="Picture 2" descr="307_1292_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1" y="1143000"/>
            <a:ext cx="366316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307_1292_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06" y="3858768"/>
            <a:ext cx="3602694" cy="25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876800" y="636905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cs typeface="+mn-cs"/>
              </a:rPr>
              <a:t>Grenier</a:t>
            </a:r>
            <a:r>
              <a:rPr lang="en-US" b="1" dirty="0">
                <a:cs typeface="+mn-cs"/>
              </a:rPr>
              <a:t> et al. 2005, Science, 307, 1292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36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wolfirefig6.jpg                                                001DC311Macintosh HD                   7C26311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5" y="350520"/>
            <a:ext cx="4252435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84200" y="2819400"/>
            <a:ext cx="334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Wolfire, </a:t>
            </a:r>
            <a:r>
              <a:rPr lang="en-US" b="1" dirty="0" err="1"/>
              <a:t>Hollenbach</a:t>
            </a:r>
            <a:r>
              <a:rPr lang="en-US" b="1" dirty="0"/>
              <a:t>, &amp; McKee 2010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482975" y="1828800"/>
            <a:ext cx="55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Symbol" charset="0"/>
              </a:rPr>
              <a:t>D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endParaRPr lang="en-US">
              <a:solidFill>
                <a:schemeClr val="hlink"/>
              </a:solidFill>
            </a:endParaRPr>
          </a:p>
        </p:txBody>
      </p:sp>
      <p:pic>
        <p:nvPicPr>
          <p:cNvPr id="36868" name="Picture 8" descr="wolfirefig9.jpg                                                001DC311Macintosh HD                   7C26311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31323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4029075" y="2438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 baseline="-25000">
                <a:solidFill>
                  <a:schemeClr val="hlink"/>
                </a:solidFill>
              </a:rPr>
              <a:t>V </a:t>
            </a:r>
            <a:endParaRPr lang="en-US"/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4038600" y="233045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</a:rPr>
              <a:t>--</a:t>
            </a:r>
            <a:endParaRPr lang="en-US"/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1031875" y="5029200"/>
            <a:ext cx="1819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2"/>
                </a:solidFill>
              </a:rPr>
              <a:t>Grenier</a:t>
            </a:r>
            <a:r>
              <a:rPr lang="en-US" b="1" dirty="0">
                <a:solidFill>
                  <a:schemeClr val="bg2"/>
                </a:solidFill>
              </a:rPr>
              <a:t> et al. 2005</a:t>
            </a:r>
          </a:p>
          <a:p>
            <a:pPr>
              <a:defRPr/>
            </a:pPr>
            <a:r>
              <a:rPr lang="en-US" b="1" dirty="0" smtClean="0">
                <a:solidFill>
                  <a:schemeClr val="bg2"/>
                </a:solidFill>
              </a:rPr>
              <a:t>Pineda </a:t>
            </a:r>
            <a:r>
              <a:rPr lang="en-US" b="1" dirty="0">
                <a:solidFill>
                  <a:schemeClr val="bg2"/>
                </a:solidFill>
              </a:rPr>
              <a:t>et al.  </a:t>
            </a:r>
            <a:r>
              <a:rPr lang="en-US" b="1" dirty="0" smtClean="0">
                <a:solidFill>
                  <a:schemeClr val="bg2"/>
                </a:solidFill>
              </a:rPr>
              <a:t>2013</a:t>
            </a:r>
            <a:endParaRPr lang="en-US" b="1" dirty="0"/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1041400" y="3733800"/>
            <a:ext cx="11255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Dark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Gas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Fraction</a:t>
            </a:r>
            <a:endParaRPr lang="en-US" sz="2000" b="1" dirty="0"/>
          </a:p>
        </p:txBody>
      </p:sp>
      <p:pic>
        <p:nvPicPr>
          <p:cNvPr id="36873" name="Picture 13" descr="wolfirefig10.jpg                                               001DC311Macintosh HD                   7C26311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90913"/>
            <a:ext cx="3921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5638800" y="4051300"/>
            <a:ext cx="11255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Dark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Gas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Fraction</a:t>
            </a:r>
            <a:endParaRPr lang="en-US" sz="2000" b="1" dirty="0"/>
          </a:p>
        </p:txBody>
      </p:sp>
      <p:pic>
        <p:nvPicPr>
          <p:cNvPr id="36875" name="Picture 15" descr="wolfireeq10.jpg                                                001DC311Macintosh HD                   7C263110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5875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5029200" y="2667000"/>
            <a:ext cx="45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f</a:t>
            </a:r>
            <a:r>
              <a:rPr lang="en-US" baseline="-25000">
                <a:solidFill>
                  <a:schemeClr val="bg2"/>
                </a:solidFill>
              </a:rPr>
              <a:t>DG</a:t>
            </a:r>
            <a:endParaRPr lang="en-US"/>
          </a:p>
        </p:txBody>
      </p:sp>
      <p:pic>
        <p:nvPicPr>
          <p:cNvPr id="36877" name="Picture 17" descr="wolfireavbar.jpg                                               001DC311Macintosh HD                   7C263110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219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54612" y="609600"/>
            <a:ext cx="36385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sz="1800" b="1" dirty="0" err="1"/>
              <a:t>Tielens</a:t>
            </a:r>
            <a:r>
              <a:rPr lang="en-US" sz="1800" b="1" dirty="0"/>
              <a:t> &amp; </a:t>
            </a:r>
            <a:r>
              <a:rPr lang="en-US" sz="1800" b="1" dirty="0" err="1"/>
              <a:t>Hollenbach</a:t>
            </a:r>
            <a:r>
              <a:rPr lang="en-US" sz="1800" b="1" dirty="0"/>
              <a:t> 1985</a:t>
            </a:r>
          </a:p>
          <a:p>
            <a:pPr>
              <a:defRPr/>
            </a:pPr>
            <a:r>
              <a:rPr lang="en-US" sz="1800" b="1" dirty="0"/>
              <a:t> van </a:t>
            </a:r>
            <a:r>
              <a:rPr lang="en-US" sz="1800" b="1" dirty="0" err="1"/>
              <a:t>Dishoeck</a:t>
            </a:r>
            <a:r>
              <a:rPr lang="en-US" sz="1800" b="1" dirty="0"/>
              <a:t> &amp; Black 1988</a:t>
            </a:r>
          </a:p>
          <a:p>
            <a:pPr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Madden  et al. 1997  </a:t>
            </a:r>
          </a:p>
          <a:p>
            <a:pPr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(IC 10   80%  </a:t>
            </a:r>
            <a:r>
              <a:rPr lang="en-US" sz="1800" b="1" dirty="0"/>
              <a:t>PDR with C</a:t>
            </a:r>
            <a:r>
              <a:rPr lang="en-US" sz="1800" b="1" baseline="30000" dirty="0"/>
              <a:t>+</a:t>
            </a:r>
            <a:r>
              <a:rPr lang="en-US" sz="1800" b="1" dirty="0"/>
              <a:t>/</a:t>
            </a:r>
            <a:r>
              <a:rPr lang="en-US" sz="1800" b="1" dirty="0" smtClean="0"/>
              <a:t>H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)</a:t>
            </a:r>
            <a:endParaRPr lang="en-US" sz="1800" b="1" baseline="-25000" dirty="0"/>
          </a:p>
          <a:p>
            <a:pPr>
              <a:defRPr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7100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038725" y="1730375"/>
            <a:ext cx="3343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IRAS 100 </a:t>
            </a:r>
            <a:r>
              <a:rPr lang="en-US" sz="2000" b="1" dirty="0">
                <a:latin typeface="Symbol" charset="0"/>
                <a:cs typeface="+mn-cs"/>
              </a:rPr>
              <a:t>m</a:t>
            </a:r>
            <a:r>
              <a:rPr lang="en-US" sz="2000" b="1" dirty="0">
                <a:cs typeface="+mn-cs"/>
              </a:rPr>
              <a:t>m          30%  DG</a:t>
            </a:r>
          </a:p>
          <a:p>
            <a:pPr>
              <a:defRPr/>
            </a:pPr>
            <a:r>
              <a:rPr lang="en-US" sz="2000" b="1" dirty="0"/>
              <a:t>Planck IR                50%  DG</a:t>
            </a:r>
            <a:endParaRPr lang="en-US" sz="2000" b="1" dirty="0">
              <a:cs typeface="+mn-cs"/>
            </a:endParaRPr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5024437" y="2495550"/>
            <a:ext cx="3509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EGRET  </a:t>
            </a:r>
            <a:r>
              <a:rPr lang="en-US" sz="2000" b="1" dirty="0">
                <a:latin typeface="Symbol" charset="0"/>
                <a:cs typeface="+mn-cs"/>
              </a:rPr>
              <a:t>g</a:t>
            </a:r>
            <a:r>
              <a:rPr lang="en-US" sz="2000" b="1" dirty="0">
                <a:cs typeface="+mn-cs"/>
              </a:rPr>
              <a:t>  rays     30% </a:t>
            </a:r>
            <a:r>
              <a:rPr lang="en-US" sz="2000" b="1" dirty="0" smtClean="0">
                <a:cs typeface="+mn-cs"/>
              </a:rPr>
              <a:t>DG </a:t>
            </a:r>
            <a:endParaRPr lang="en-US" sz="2000" b="1" dirty="0">
              <a:cs typeface="+mn-cs"/>
            </a:endParaRP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5105400" y="228600"/>
            <a:ext cx="285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Dark Molecular Gas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5638800" y="685800"/>
            <a:ext cx="2106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C</a:t>
            </a:r>
            <a:r>
              <a:rPr lang="en-US" sz="2000" b="1" baseline="30000" dirty="0">
                <a:cs typeface="+mn-cs"/>
              </a:rPr>
              <a:t>+</a:t>
            </a:r>
            <a:r>
              <a:rPr lang="en-US" sz="2000" b="1" dirty="0">
                <a:cs typeface="+mn-cs"/>
              </a:rPr>
              <a:t>/H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 but no CO</a:t>
            </a:r>
          </a:p>
        </p:txBody>
      </p:sp>
      <p:sp>
        <p:nvSpPr>
          <p:cNvPr id="237583" name="Rectangle 15"/>
          <p:cNvSpPr>
            <a:spLocks noChangeArrowheads="1"/>
          </p:cNvSpPr>
          <p:nvPr/>
        </p:nvSpPr>
        <p:spPr bwMode="auto">
          <a:xfrm>
            <a:off x="5029200" y="2860675"/>
            <a:ext cx="45116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Fermi  </a:t>
            </a:r>
            <a:r>
              <a:rPr lang="en-US" sz="2000" b="1" dirty="0">
                <a:latin typeface="Symbol" charset="0"/>
                <a:cs typeface="+mn-cs"/>
              </a:rPr>
              <a:t>g</a:t>
            </a:r>
            <a:r>
              <a:rPr lang="en-US" sz="2000" b="1" dirty="0">
                <a:cs typeface="+mn-cs"/>
              </a:rPr>
              <a:t>  rays          50%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>
                <a:cs typeface="+mn-cs"/>
              </a:rPr>
              <a:t>Extinction  (2MASS) 43-71%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  <a:p>
            <a:pPr>
              <a:defRPr/>
            </a:pPr>
            <a:r>
              <a:rPr lang="en-US" sz="2000" b="1" dirty="0"/>
              <a:t>Herschel Got C</a:t>
            </a:r>
            <a:r>
              <a:rPr lang="en-US" sz="2000" b="1" baseline="30000" dirty="0"/>
              <a:t>+          </a:t>
            </a:r>
            <a:r>
              <a:rPr lang="en-US" sz="2000" b="1" dirty="0"/>
              <a:t>30%  DG</a:t>
            </a:r>
          </a:p>
          <a:p>
            <a:pPr>
              <a:defRPr/>
            </a:pPr>
            <a:endParaRPr lang="en-US" sz="2000" b="1" dirty="0">
              <a:cs typeface="+mn-cs"/>
            </a:endParaRPr>
          </a:p>
        </p:txBody>
      </p:sp>
      <p:pic>
        <p:nvPicPr>
          <p:cNvPr id="37898" name="Picture 2" descr="Braun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508375"/>
            <a:ext cx="293528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6248400" y="228600"/>
            <a:ext cx="609600" cy="53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281738" y="173038"/>
            <a:ext cx="609600" cy="5953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901" name="Picture 8" descr="Braunfig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58763"/>
            <a:ext cx="29130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Box 1"/>
          <p:cNvSpPr txBox="1">
            <a:spLocks noChangeArrowheads="1"/>
          </p:cNvSpPr>
          <p:nvPr/>
        </p:nvSpPr>
        <p:spPr bwMode="auto">
          <a:xfrm>
            <a:off x="1981200" y="304800"/>
            <a:ext cx="1490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</a:rPr>
              <a:t>Braun et al. 2009</a:t>
            </a:r>
          </a:p>
        </p:txBody>
      </p:sp>
      <p:sp>
        <p:nvSpPr>
          <p:cNvPr id="37903" name="TextBox 2"/>
          <p:cNvSpPr txBox="1">
            <a:spLocks noChangeArrowheads="1"/>
          </p:cNvSpPr>
          <p:nvPr/>
        </p:nvSpPr>
        <p:spPr bwMode="auto">
          <a:xfrm>
            <a:off x="1419225" y="2667000"/>
            <a:ext cx="140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Assumed thin</a:t>
            </a:r>
          </a:p>
        </p:txBody>
      </p:sp>
      <p:sp>
        <p:nvSpPr>
          <p:cNvPr id="37904" name="TextBox 3"/>
          <p:cNvSpPr txBox="1">
            <a:spLocks noChangeArrowheads="1"/>
          </p:cNvSpPr>
          <p:nvPr/>
        </p:nvSpPr>
        <p:spPr bwMode="auto">
          <a:xfrm>
            <a:off x="1447800" y="5638800"/>
            <a:ext cx="1379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Corrected for </a:t>
            </a:r>
          </a:p>
          <a:p>
            <a:r>
              <a:rPr lang="en-US" b="1">
                <a:solidFill>
                  <a:schemeClr val="bg2"/>
                </a:solidFill>
              </a:rPr>
              <a:t>optical depth</a:t>
            </a:r>
          </a:p>
        </p:txBody>
      </p:sp>
      <p:sp>
        <p:nvSpPr>
          <p:cNvPr id="37905" name="TextBox 1"/>
          <p:cNvSpPr txBox="1">
            <a:spLocks noChangeArrowheads="1"/>
          </p:cNvSpPr>
          <p:nvPr/>
        </p:nvSpPr>
        <p:spPr bwMode="auto">
          <a:xfrm>
            <a:off x="2097088" y="3581400"/>
            <a:ext cx="1535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10 x HI column</a:t>
            </a:r>
          </a:p>
        </p:txBody>
      </p:sp>
      <p:sp>
        <p:nvSpPr>
          <p:cNvPr id="37906" name="TextBox 1"/>
          <p:cNvSpPr txBox="1">
            <a:spLocks noChangeArrowheads="1"/>
          </p:cNvSpPr>
          <p:nvPr/>
        </p:nvSpPr>
        <p:spPr bwMode="auto">
          <a:xfrm>
            <a:off x="7924800" y="2238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13325" y="1123950"/>
            <a:ext cx="3368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cs typeface="+mn-cs"/>
              </a:rPr>
              <a:t>Ntot</a:t>
            </a:r>
            <a:r>
              <a:rPr lang="en-US" sz="2000" b="1" dirty="0">
                <a:cs typeface="+mn-cs"/>
              </a:rPr>
              <a:t>  -  N</a:t>
            </a:r>
            <a:r>
              <a:rPr lang="en-US" sz="2000" b="1" baseline="-25000" dirty="0">
                <a:cs typeface="+mn-cs"/>
              </a:rPr>
              <a:t>HI</a:t>
            </a:r>
            <a:r>
              <a:rPr lang="en-US" sz="2000" b="1" dirty="0">
                <a:cs typeface="+mn-cs"/>
              </a:rPr>
              <a:t>   - N</a:t>
            </a:r>
            <a:r>
              <a:rPr lang="en-US" sz="2000" b="1" baseline="-25000" dirty="0">
                <a:cs typeface="+mn-cs"/>
              </a:rPr>
              <a:t>CO </a:t>
            </a:r>
            <a:r>
              <a:rPr lang="en-US" sz="2000" b="1" dirty="0">
                <a:cs typeface="+mn-cs"/>
              </a:rPr>
              <a:t>= N</a:t>
            </a:r>
            <a:r>
              <a:rPr lang="en-US" sz="2000" b="1" baseline="-25000" dirty="0">
                <a:cs typeface="+mn-cs"/>
              </a:rPr>
              <a:t> Dark Gas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257425" y="500062"/>
            <a:ext cx="583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M31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409825" y="3776246"/>
            <a:ext cx="5835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M31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495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Hydro Models: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FUV penetration: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Glover &amp; Mac Low 2011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Distribution of densities: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Glover &amp; Mac Low  2007</a:t>
            </a:r>
          </a:p>
          <a:p>
            <a:r>
              <a:rPr lang="en-US" sz="2000" b="1" dirty="0"/>
              <a:t>  </a:t>
            </a:r>
            <a:r>
              <a:rPr lang="en-US" sz="2000" b="1" dirty="0" smtClean="0"/>
              <a:t>Time dependence: Clark et al 2012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8638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>
            <a:off x="457200" y="533400"/>
            <a:ext cx="2743200" cy="2057400"/>
          </a:xfrm>
          <a:prstGeom prst="cloudCallout">
            <a:avLst>
              <a:gd name="adj1" fmla="val -27370"/>
              <a:gd name="adj2" fmla="val -29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90600" y="1022350"/>
            <a:ext cx="1674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Warm  H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 = 8000 K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 = 0.3 cm</a:t>
            </a:r>
            <a:r>
              <a:rPr lang="en-US" sz="2400" baseline="30000" dirty="0">
                <a:cs typeface="+mn-cs"/>
              </a:rPr>
              <a:t>-3</a:t>
            </a:r>
            <a:endParaRPr lang="en-US" sz="2400" dirty="0">
              <a:cs typeface="+mn-cs"/>
            </a:endParaRPr>
          </a:p>
        </p:txBody>
      </p:sp>
      <p:sp>
        <p:nvSpPr>
          <p:cNvPr id="207876" name="AutoShape 4"/>
          <p:cNvSpPr>
            <a:spLocks noChangeArrowheads="1"/>
          </p:cNvSpPr>
          <p:nvPr/>
        </p:nvSpPr>
        <p:spPr bwMode="auto">
          <a:xfrm>
            <a:off x="5638800" y="3308350"/>
            <a:ext cx="2590800" cy="1644650"/>
          </a:xfrm>
          <a:prstGeom prst="cloudCallout">
            <a:avLst>
              <a:gd name="adj1" fmla="val -43074"/>
              <a:gd name="adj2" fmla="val -13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096000" y="3536950"/>
            <a:ext cx="16335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H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T = </a:t>
            </a:r>
            <a:r>
              <a:rPr lang="en-US" sz="2400" b="1" dirty="0" smtClean="0">
                <a:cs typeface="+mn-cs"/>
              </a:rPr>
              <a:t>80 </a:t>
            </a:r>
            <a:r>
              <a:rPr lang="en-US" sz="2400" b="1" dirty="0">
                <a:cs typeface="+mn-cs"/>
              </a:rPr>
              <a:t>K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n = 30 cm</a:t>
            </a:r>
            <a:r>
              <a:rPr lang="en-US" sz="2400" b="1" baseline="30000" dirty="0">
                <a:cs typeface="+mn-cs"/>
              </a:rPr>
              <a:t>-3</a:t>
            </a:r>
            <a:endParaRPr lang="en-US" sz="2400" b="1" dirty="0">
              <a:cs typeface="+mn-cs"/>
            </a:endParaRP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 rot="10869228">
            <a:off x="609600" y="3405188"/>
            <a:ext cx="2362200" cy="2209800"/>
          </a:xfrm>
          <a:prstGeom prst="cloudCallout">
            <a:avLst>
              <a:gd name="adj1" fmla="val -37106"/>
              <a:gd name="adj2" fmla="val -33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143000" y="4130675"/>
            <a:ext cx="1390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 H</a:t>
            </a:r>
            <a:r>
              <a:rPr lang="en-US" sz="2400" b="1" baseline="-25000" dirty="0">
                <a:cs typeface="+mn-cs"/>
              </a:rPr>
              <a:t>2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>
                <a:cs typeface="+mn-cs"/>
              </a:rPr>
              <a:t>T = 10 K</a:t>
            </a:r>
          </a:p>
        </p:txBody>
      </p:sp>
      <p:sp>
        <p:nvSpPr>
          <p:cNvPr id="207880" name="AutoShape 8"/>
          <p:cNvSpPr>
            <a:spLocks noChangeAspect="1" noChangeArrowheads="1"/>
          </p:cNvSpPr>
          <p:nvPr/>
        </p:nvSpPr>
        <p:spPr bwMode="auto">
          <a:xfrm>
            <a:off x="3886200" y="3832225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1" name="AutoShape 9"/>
          <p:cNvSpPr>
            <a:spLocks noChangeAspect="1" noChangeArrowheads="1"/>
          </p:cNvSpPr>
          <p:nvPr/>
        </p:nvSpPr>
        <p:spPr bwMode="auto">
          <a:xfrm>
            <a:off x="3733800" y="4343400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2" name="Freeform 10"/>
          <p:cNvSpPr>
            <a:spLocks/>
          </p:cNvSpPr>
          <p:nvPr/>
        </p:nvSpPr>
        <p:spPr bwMode="auto">
          <a:xfrm>
            <a:off x="27432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3" name="Freeform 11"/>
          <p:cNvSpPr>
            <a:spLocks/>
          </p:cNvSpPr>
          <p:nvPr/>
        </p:nvSpPr>
        <p:spPr bwMode="auto">
          <a:xfrm>
            <a:off x="2590800" y="34290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4" name="Freeform 12"/>
          <p:cNvSpPr>
            <a:spLocks/>
          </p:cNvSpPr>
          <p:nvPr/>
        </p:nvSpPr>
        <p:spPr bwMode="auto">
          <a:xfrm>
            <a:off x="26670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25146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4073525" y="3519488"/>
            <a:ext cx="955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cs typeface="+mn-cs"/>
              </a:rPr>
              <a:t>OB star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4395788" y="3946525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3481388" y="36576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3328988" y="45720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</a:t>
            </a:r>
            <a:r>
              <a:rPr lang="en-US" sz="2000" baseline="30000" dirty="0">
                <a:cs typeface="+mn-cs"/>
              </a:rPr>
              <a:t> </a:t>
            </a:r>
          </a:p>
        </p:txBody>
      </p:sp>
      <p:sp>
        <p:nvSpPr>
          <p:cNvPr id="18452" name="TextBox 1"/>
          <p:cNvSpPr txBox="1">
            <a:spLocks noChangeArrowheads="1"/>
          </p:cNvSpPr>
          <p:nvPr/>
        </p:nvSpPr>
        <p:spPr bwMode="auto">
          <a:xfrm>
            <a:off x="7086600" y="3352800"/>
            <a:ext cx="91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CNM</a:t>
            </a: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1981200" y="742950"/>
            <a:ext cx="1018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WNM</a:t>
            </a:r>
          </a:p>
        </p:txBody>
      </p:sp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6511925" y="4953000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 ~ few pc</a:t>
            </a:r>
          </a:p>
        </p:txBody>
      </p:sp>
      <p:sp>
        <p:nvSpPr>
          <p:cNvPr id="18455" name="TextBox 2"/>
          <p:cNvSpPr txBox="1">
            <a:spLocks noChangeArrowheads="1"/>
          </p:cNvSpPr>
          <p:nvPr/>
        </p:nvSpPr>
        <p:spPr bwMode="auto">
          <a:xfrm>
            <a:off x="304800" y="3105150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 ~ 10s pc</a:t>
            </a:r>
          </a:p>
        </p:txBody>
      </p:sp>
      <p:sp>
        <p:nvSpPr>
          <p:cNvPr id="18456" name="TextBox 3"/>
          <p:cNvSpPr txBox="1">
            <a:spLocks noChangeArrowheads="1"/>
          </p:cNvSpPr>
          <p:nvPr/>
        </p:nvSpPr>
        <p:spPr bwMode="auto">
          <a:xfrm>
            <a:off x="222250" y="2362200"/>
            <a:ext cx="130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r~ 100s pc</a:t>
            </a:r>
          </a:p>
        </p:txBody>
      </p:sp>
      <p:sp>
        <p:nvSpPr>
          <p:cNvPr id="18457" name="TextBox 4"/>
          <p:cNvSpPr txBox="1">
            <a:spLocks noChangeArrowheads="1"/>
          </p:cNvSpPr>
          <p:nvPr/>
        </p:nvSpPr>
        <p:spPr bwMode="auto">
          <a:xfrm>
            <a:off x="2438400" y="2952750"/>
            <a:ext cx="96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/HI</a:t>
            </a:r>
          </a:p>
        </p:txBody>
      </p:sp>
      <p:sp>
        <p:nvSpPr>
          <p:cNvPr id="18458" name="TextBox 5"/>
          <p:cNvSpPr txBox="1">
            <a:spLocks noChangeArrowheads="1"/>
          </p:cNvSpPr>
          <p:nvPr/>
        </p:nvSpPr>
        <p:spPr bwMode="auto">
          <a:xfrm>
            <a:off x="2895600" y="5445626"/>
            <a:ext cx="268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</a:t>
            </a:r>
            <a:r>
              <a:rPr lang="en-US" sz="2000" b="1" dirty="0" smtClean="0"/>
              <a:t>“</a:t>
            </a:r>
            <a:r>
              <a:rPr lang="en-US" sz="2400" b="1" dirty="0" smtClean="0"/>
              <a:t>Dark”  CO </a:t>
            </a:r>
            <a:endParaRPr lang="en-US" sz="2400" b="1" dirty="0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4495800" y="1066800"/>
            <a:ext cx="3387725" cy="1644650"/>
          </a:xfrm>
          <a:prstGeom prst="cloudCallout">
            <a:avLst>
              <a:gd name="adj1" fmla="val -43074"/>
              <a:gd name="adj2" fmla="val -13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Warm H</a:t>
            </a:r>
            <a:r>
              <a:rPr lang="en-US" sz="2400" baseline="30000" dirty="0">
                <a:cs typeface="+mn-cs"/>
              </a:rPr>
              <a:t>+</a:t>
            </a:r>
          </a:p>
          <a:p>
            <a:pPr algn="ctr">
              <a:defRPr/>
            </a:pPr>
            <a:r>
              <a:rPr lang="en-US" sz="2400" dirty="0">
                <a:cs typeface="+mn-cs"/>
              </a:rPr>
              <a:t> T = 8000 K</a:t>
            </a:r>
          </a:p>
          <a:p>
            <a:pPr algn="ctr"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n</a:t>
            </a:r>
            <a:r>
              <a:rPr lang="en-US" sz="2400" baseline="-25000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>
                <a:cs typeface="+mn-cs"/>
              </a:rPr>
              <a:t>= 5 cm</a:t>
            </a:r>
            <a:r>
              <a:rPr lang="en-US" sz="2400" baseline="30000" dirty="0">
                <a:cs typeface="+mn-cs"/>
              </a:rPr>
              <a:t>-3</a:t>
            </a:r>
          </a:p>
        </p:txBody>
      </p:sp>
      <p:sp>
        <p:nvSpPr>
          <p:cNvPr id="18462" name="TextBox 13"/>
          <p:cNvSpPr txBox="1">
            <a:spLocks noChangeArrowheads="1"/>
          </p:cNvSpPr>
          <p:nvPr/>
        </p:nvSpPr>
        <p:spPr bwMode="auto">
          <a:xfrm>
            <a:off x="6684963" y="1295400"/>
            <a:ext cx="91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WIM </a:t>
            </a:r>
          </a:p>
        </p:txBody>
      </p:sp>
      <p:sp>
        <p:nvSpPr>
          <p:cNvPr id="18465" name="TextBox 18"/>
          <p:cNvSpPr txBox="1">
            <a:spLocks noChangeArrowheads="1"/>
          </p:cNvSpPr>
          <p:nvPr/>
        </p:nvSpPr>
        <p:spPr bwMode="auto">
          <a:xfrm>
            <a:off x="5562600" y="2724150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 ~ 100s pc ?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362075" y="4937125"/>
            <a:ext cx="992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A</a:t>
            </a:r>
            <a:r>
              <a:rPr lang="en-US" sz="2400" b="1" baseline="-25000" dirty="0">
                <a:cs typeface="+mn-cs"/>
              </a:rPr>
              <a:t>v</a:t>
            </a:r>
            <a:r>
              <a:rPr lang="en-US" sz="2400" b="1" dirty="0">
                <a:cs typeface="+mn-cs"/>
              </a:rPr>
              <a:t> = 8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390650" y="4572000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1298" y="224135"/>
            <a:ext cx="343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Decomposition of Phases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6041" y="2797314"/>
            <a:ext cx="1595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[CII], [NII], </a:t>
            </a:r>
          </a:p>
          <a:p>
            <a:r>
              <a:rPr lang="en-US" sz="2000" b="1" dirty="0" smtClean="0"/>
              <a:t>S[III], O[III]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590800"/>
            <a:ext cx="1338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[CII], [OI]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5943600"/>
            <a:ext cx="231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[CII],[OI], [CI],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4213" y="571500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7868" y="2895600"/>
            <a:ext cx="74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[CII]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609600"/>
            <a:ext cx="14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[CII], N[II]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8333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ir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3775"/>
            <a:ext cx="3298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cpw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144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                     </a:t>
            </a:r>
            <a:r>
              <a:rPr lang="en-US" sz="2800" b="1" dirty="0"/>
              <a:t>PDR Emission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2438400" y="5548313"/>
            <a:ext cx="1460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Diffuse Gas </a:t>
            </a:r>
          </a:p>
        </p:txBody>
      </p:sp>
      <p:cxnSp>
        <p:nvCxnSpPr>
          <p:cNvPr id="218128" name="AutoShape 16"/>
          <p:cNvCxnSpPr>
            <a:cxnSpLocks noChangeShapeType="1"/>
          </p:cNvCxnSpPr>
          <p:nvPr/>
        </p:nvCxnSpPr>
        <p:spPr bwMode="auto">
          <a:xfrm>
            <a:off x="354013" y="27828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8129" name="AutoShape 17"/>
          <p:cNvCxnSpPr>
            <a:cxnSpLocks noChangeShapeType="1"/>
          </p:cNvCxnSpPr>
          <p:nvPr/>
        </p:nvCxnSpPr>
        <p:spPr bwMode="auto">
          <a:xfrm>
            <a:off x="354013" y="27828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8130" name="Line 18"/>
          <p:cNvSpPr>
            <a:spLocks noChangeShapeType="1"/>
          </p:cNvSpPr>
          <p:nvPr/>
        </p:nvSpPr>
        <p:spPr bwMode="auto">
          <a:xfrm flipH="1" flipV="1">
            <a:off x="1143000" y="4038600"/>
            <a:ext cx="1295400" cy="15240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3651250" y="3048000"/>
            <a:ext cx="164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Classic PDRs</a:t>
            </a: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 flipH="1" flipV="1">
            <a:off x="1905000" y="3079750"/>
            <a:ext cx="1746250" cy="1587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137" name="Text Box 25"/>
          <p:cNvSpPr txBox="1">
            <a:spLocks noChangeArrowheads="1"/>
          </p:cNvSpPr>
          <p:nvPr/>
        </p:nvSpPr>
        <p:spPr bwMode="auto">
          <a:xfrm>
            <a:off x="3870325" y="1492250"/>
            <a:ext cx="143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Orion PDR</a:t>
            </a: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H="1">
            <a:off x="2438400" y="1676400"/>
            <a:ext cx="1371600" cy="304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4" name="TextBox 28"/>
          <p:cNvSpPr txBox="1">
            <a:spLocks noChangeArrowheads="1"/>
          </p:cNvSpPr>
          <p:nvPr/>
        </p:nvSpPr>
        <p:spPr bwMode="auto">
          <a:xfrm>
            <a:off x="1524000" y="9144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[CII]</a:t>
            </a:r>
          </a:p>
        </p:txBody>
      </p:sp>
      <p:sp>
        <p:nvSpPr>
          <p:cNvPr id="23565" name="TextBox 30"/>
          <p:cNvSpPr txBox="1">
            <a:spLocks noChangeArrowheads="1"/>
          </p:cNvSpPr>
          <p:nvPr/>
        </p:nvSpPr>
        <p:spPr bwMode="auto">
          <a:xfrm>
            <a:off x="6400800" y="45529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3566" name="TextBox 3"/>
          <p:cNvSpPr txBox="1">
            <a:spLocks noChangeArrowheads="1"/>
          </p:cNvSpPr>
          <p:nvPr/>
        </p:nvSpPr>
        <p:spPr bwMode="auto">
          <a:xfrm>
            <a:off x="266700" y="5029200"/>
            <a:ext cx="195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Kaufman et al. 1999</a:t>
            </a:r>
          </a:p>
        </p:txBody>
      </p:sp>
      <p:sp>
        <p:nvSpPr>
          <p:cNvPr id="23567" name="TextBox 32"/>
          <p:cNvSpPr txBox="1">
            <a:spLocks noChangeArrowheads="1"/>
          </p:cNvSpPr>
          <p:nvPr/>
        </p:nvSpPr>
        <p:spPr bwMode="auto">
          <a:xfrm>
            <a:off x="5364163" y="5105400"/>
            <a:ext cx="195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Kaufman et al. 1999</a:t>
            </a:r>
          </a:p>
        </p:txBody>
      </p:sp>
      <p:sp>
        <p:nvSpPr>
          <p:cNvPr id="23568" name="TextBox 1"/>
          <p:cNvSpPr txBox="1">
            <a:spLocks noChangeArrowheads="1"/>
          </p:cNvSpPr>
          <p:nvPr/>
        </p:nvSpPr>
        <p:spPr bwMode="auto">
          <a:xfrm rot="-5400000">
            <a:off x="3114675" y="2371725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FUV</a:t>
            </a:r>
          </a:p>
        </p:txBody>
      </p:sp>
      <p:sp>
        <p:nvSpPr>
          <p:cNvPr id="23569" name="TextBox 22"/>
          <p:cNvSpPr txBox="1">
            <a:spLocks noChangeArrowheads="1"/>
          </p:cNvSpPr>
          <p:nvPr/>
        </p:nvSpPr>
        <p:spPr bwMode="auto">
          <a:xfrm rot="-5400000">
            <a:off x="8124825" y="2676525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FUV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15038" y="990600"/>
            <a:ext cx="22145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Heating Efficiency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765550" y="4064000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G</a:t>
            </a:r>
            <a:r>
              <a:rPr lang="en-US" sz="2000" b="1" baseline="-25000" dirty="0">
                <a:cs typeface="+mn-cs"/>
              </a:rPr>
              <a:t>0</a:t>
            </a:r>
            <a:r>
              <a:rPr lang="en-US" sz="2000" b="1" dirty="0">
                <a:cs typeface="+mn-cs"/>
              </a:rPr>
              <a:t>/n = </a:t>
            </a:r>
            <a:r>
              <a:rPr lang="en-US" sz="2000" b="1" dirty="0" err="1">
                <a:cs typeface="+mn-cs"/>
              </a:rPr>
              <a:t>const</a:t>
            </a:r>
            <a:endParaRPr lang="en-US" sz="2000" b="1" dirty="0">
              <a:cs typeface="+mn-cs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V="1">
            <a:off x="4548188" y="3238500"/>
            <a:ext cx="2081212" cy="800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3" name="TextBox 30"/>
          <p:cNvSpPr txBox="1">
            <a:spLocks noChangeArrowheads="1"/>
          </p:cNvSpPr>
          <p:nvPr/>
        </p:nvSpPr>
        <p:spPr bwMode="auto">
          <a:xfrm>
            <a:off x="1219200" y="4495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70156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oicp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14400"/>
            <a:ext cx="3298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fir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3775"/>
            <a:ext cx="32988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                     </a:t>
            </a:r>
            <a:r>
              <a:rPr lang="en-US" sz="2800" b="1" dirty="0"/>
              <a:t>PDR Emission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2438400" y="5548313"/>
            <a:ext cx="1460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Diffuse Gas </a:t>
            </a:r>
          </a:p>
        </p:txBody>
      </p:sp>
      <p:cxnSp>
        <p:nvCxnSpPr>
          <p:cNvPr id="218128" name="AutoShape 16"/>
          <p:cNvCxnSpPr>
            <a:cxnSpLocks noChangeShapeType="1"/>
          </p:cNvCxnSpPr>
          <p:nvPr/>
        </p:nvCxnSpPr>
        <p:spPr bwMode="auto">
          <a:xfrm>
            <a:off x="354013" y="27828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8129" name="AutoShape 17"/>
          <p:cNvCxnSpPr>
            <a:cxnSpLocks noChangeShapeType="1"/>
          </p:cNvCxnSpPr>
          <p:nvPr/>
        </p:nvCxnSpPr>
        <p:spPr bwMode="auto">
          <a:xfrm>
            <a:off x="354013" y="27828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8130" name="Line 18"/>
          <p:cNvSpPr>
            <a:spLocks noChangeShapeType="1"/>
          </p:cNvSpPr>
          <p:nvPr/>
        </p:nvSpPr>
        <p:spPr bwMode="auto">
          <a:xfrm flipH="1" flipV="1">
            <a:off x="1143000" y="4038600"/>
            <a:ext cx="1295400" cy="15240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3651250" y="3048000"/>
            <a:ext cx="164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Classic PDRs</a:t>
            </a: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 flipH="1" flipV="1">
            <a:off x="1905000" y="3079750"/>
            <a:ext cx="1746250" cy="15875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137" name="Text Box 25"/>
          <p:cNvSpPr txBox="1">
            <a:spLocks noChangeArrowheads="1"/>
          </p:cNvSpPr>
          <p:nvPr/>
        </p:nvSpPr>
        <p:spPr bwMode="auto">
          <a:xfrm>
            <a:off x="3870325" y="1492250"/>
            <a:ext cx="1431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Orion PDR</a:t>
            </a: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 flipH="1">
            <a:off x="2438400" y="1676400"/>
            <a:ext cx="1371600" cy="3048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8" name="TextBox 29"/>
          <p:cNvSpPr txBox="1">
            <a:spLocks noChangeArrowheads="1"/>
          </p:cNvSpPr>
          <p:nvPr/>
        </p:nvSpPr>
        <p:spPr bwMode="auto">
          <a:xfrm>
            <a:off x="1273175" y="4495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589" name="TextBox 30"/>
          <p:cNvSpPr txBox="1">
            <a:spLocks noChangeArrowheads="1"/>
          </p:cNvSpPr>
          <p:nvPr/>
        </p:nvSpPr>
        <p:spPr bwMode="auto">
          <a:xfrm>
            <a:off x="6400800" y="45529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590" name="TextBox 3"/>
          <p:cNvSpPr txBox="1">
            <a:spLocks noChangeArrowheads="1"/>
          </p:cNvSpPr>
          <p:nvPr/>
        </p:nvSpPr>
        <p:spPr bwMode="auto">
          <a:xfrm>
            <a:off x="266700" y="5029200"/>
            <a:ext cx="195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Kaufman et al. 1999</a:t>
            </a:r>
          </a:p>
        </p:txBody>
      </p:sp>
      <p:sp>
        <p:nvSpPr>
          <p:cNvPr id="24591" name="TextBox 32"/>
          <p:cNvSpPr txBox="1">
            <a:spLocks noChangeArrowheads="1"/>
          </p:cNvSpPr>
          <p:nvPr/>
        </p:nvSpPr>
        <p:spPr bwMode="auto">
          <a:xfrm>
            <a:off x="5364163" y="5105400"/>
            <a:ext cx="195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Kaufman et al. 1999</a:t>
            </a:r>
          </a:p>
        </p:txBody>
      </p:sp>
      <p:sp>
        <p:nvSpPr>
          <p:cNvPr id="24592" name="TextBox 1"/>
          <p:cNvSpPr txBox="1">
            <a:spLocks noChangeArrowheads="1"/>
          </p:cNvSpPr>
          <p:nvPr/>
        </p:nvSpPr>
        <p:spPr bwMode="auto">
          <a:xfrm rot="-5400000">
            <a:off x="3114675" y="2371725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FUV</a:t>
            </a:r>
          </a:p>
        </p:txBody>
      </p:sp>
      <p:sp>
        <p:nvSpPr>
          <p:cNvPr id="24593" name="TextBox 22"/>
          <p:cNvSpPr txBox="1">
            <a:spLocks noChangeArrowheads="1"/>
          </p:cNvSpPr>
          <p:nvPr/>
        </p:nvSpPr>
        <p:spPr bwMode="auto">
          <a:xfrm rot="-5400000">
            <a:off x="8124825" y="2676525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FUV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15038" y="990600"/>
            <a:ext cx="22145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Heating Efficiency</a:t>
            </a:r>
          </a:p>
        </p:txBody>
      </p:sp>
      <p:sp>
        <p:nvSpPr>
          <p:cNvPr id="24595" name="TextBox 1"/>
          <p:cNvSpPr txBox="1">
            <a:spLocks noChangeArrowheads="1"/>
          </p:cNvSpPr>
          <p:nvPr/>
        </p:nvSpPr>
        <p:spPr bwMode="auto">
          <a:xfrm>
            <a:off x="1385888" y="914400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[OI]/[CII]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1828800" y="2590800"/>
            <a:ext cx="0" cy="17208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524000" y="2286000"/>
            <a:ext cx="3127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baseline="-25000" dirty="0" err="1">
                <a:solidFill>
                  <a:schemeClr val="bg1"/>
                </a:solidFill>
              </a:rPr>
              <a:t>cr</a:t>
            </a:r>
            <a:r>
              <a:rPr lang="en-US" b="1" baseline="-2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371600" y="2209800"/>
            <a:ext cx="61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baseline="30000" dirty="0">
                <a:solidFill>
                  <a:schemeClr val="bg1"/>
                </a:solidFill>
              </a:rPr>
              <a:t>[CII]</a:t>
            </a:r>
            <a:r>
              <a:rPr lang="en-US" b="1" dirty="0"/>
              <a:t> 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4548188" y="3238500"/>
            <a:ext cx="2081212" cy="8001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765550" y="4064000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G</a:t>
            </a:r>
            <a:r>
              <a:rPr lang="en-US" sz="2000" b="1" baseline="-25000" dirty="0">
                <a:cs typeface="+mn-cs"/>
              </a:rPr>
              <a:t>0</a:t>
            </a:r>
            <a:r>
              <a:rPr lang="en-US" sz="2000" b="1" dirty="0">
                <a:cs typeface="+mn-cs"/>
              </a:rPr>
              <a:t>/n = </a:t>
            </a:r>
            <a:r>
              <a:rPr lang="en-US" sz="2000" b="1" dirty="0" err="1">
                <a:cs typeface="+mn-cs"/>
              </a:rPr>
              <a:t>const</a:t>
            </a:r>
            <a:endParaRPr lang="en-US" sz="2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51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xal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27" y="381000"/>
            <a:ext cx="3031966" cy="2880360"/>
          </a:xfrm>
          <a:prstGeom prst="rect">
            <a:avLst/>
          </a:prstGeom>
        </p:spPr>
      </p:pic>
      <p:pic>
        <p:nvPicPr>
          <p:cNvPr id="5" name="Picture 4" descr="croxallfl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124200"/>
            <a:ext cx="3017520" cy="261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863" y="4572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NGC 1097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858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NGC 4559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00800" y="1924110"/>
            <a:ext cx="838200" cy="895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629400" y="189007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661360" y="1918098"/>
            <a:ext cx="990600" cy="766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336109" y="2038290"/>
            <a:ext cx="46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0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505200"/>
            <a:ext cx="19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Croxall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07560" y="1676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0757" y="1143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3757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4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5757" y="1611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0" y="76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373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3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6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xal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27" y="381000"/>
            <a:ext cx="3031966" cy="2880360"/>
          </a:xfrm>
          <a:prstGeom prst="rect">
            <a:avLst/>
          </a:prstGeom>
        </p:spPr>
      </p:pic>
      <p:pic>
        <p:nvPicPr>
          <p:cNvPr id="5" name="Picture 4" descr="croxallfl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124200"/>
            <a:ext cx="3017520" cy="261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863" y="4572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NGC 1097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858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NGC 4559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00800" y="1924110"/>
            <a:ext cx="838200" cy="895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629400" y="189007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661360" y="1918098"/>
            <a:ext cx="990600" cy="766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336109" y="2038290"/>
            <a:ext cx="46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0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505200"/>
            <a:ext cx="19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Croxall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07560" y="1676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0757" y="1143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3757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4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5757" y="1611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0" y="76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373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3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pic>
        <p:nvPicPr>
          <p:cNvPr id="22" name="Picture 1" descr="oberstfig2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543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urved Connector 22"/>
          <p:cNvCxnSpPr/>
          <p:nvPr/>
        </p:nvCxnSpPr>
        <p:spPr bwMode="auto">
          <a:xfrm>
            <a:off x="1295400" y="1981200"/>
            <a:ext cx="2743200" cy="1404938"/>
          </a:xfrm>
          <a:prstGeom prst="curvedConnector3">
            <a:avLst>
              <a:gd name="adj1" fmla="val 34788"/>
            </a:avLst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242646" y="1219200"/>
            <a:ext cx="165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</a:rPr>
              <a:t>[CII]/[NII] 122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400490"/>
            <a:ext cx="226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to use?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55376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Get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from [SIII] 18.7/33.5  for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&gt; 10</a:t>
            </a:r>
            <a:r>
              <a:rPr lang="en-US" sz="2400" b="1" baseline="30000" dirty="0" smtClean="0"/>
              <a:t>2</a:t>
            </a:r>
          </a:p>
          <a:p>
            <a:r>
              <a:rPr lang="en-US" sz="2400" b="1" dirty="0" smtClean="0"/>
              <a:t>or</a:t>
            </a:r>
          </a:p>
          <a:p>
            <a:r>
              <a:rPr lang="en-US" sz="2400" b="1" dirty="0" smtClean="0"/>
              <a:t>Pick 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= 10  </a:t>
            </a:r>
            <a:endParaRPr lang="en-US" sz="2400" b="1" dirty="0"/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2438400" y="41148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 err="1"/>
              <a:t>Oberst</a:t>
            </a:r>
            <a:r>
              <a:rPr lang="en-US" sz="1800" b="1" dirty="0"/>
              <a:t> et al. 2006</a:t>
            </a:r>
          </a:p>
        </p:txBody>
      </p:sp>
    </p:spTree>
    <p:extLst>
      <p:ext uri="{BB962C8B-B14F-4D97-AF65-F5344CB8AC3E}">
        <p14:creationId xmlns:p14="http://schemas.microsoft.com/office/powerpoint/2010/main" val="25790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xal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27" y="381000"/>
            <a:ext cx="3031966" cy="2880360"/>
          </a:xfrm>
          <a:prstGeom prst="rect">
            <a:avLst/>
          </a:prstGeom>
        </p:spPr>
      </p:pic>
      <p:pic>
        <p:nvPicPr>
          <p:cNvPr id="5" name="Picture 4" descr="croxallfl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124200"/>
            <a:ext cx="3017520" cy="261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863" y="4572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NGC 1097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858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NGC 4559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00800" y="1924110"/>
            <a:ext cx="838200" cy="895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629400" y="189007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661360" y="1918098"/>
            <a:ext cx="990600" cy="766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336109" y="2038290"/>
            <a:ext cx="46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0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505200"/>
            <a:ext cx="19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Croxall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pic>
        <p:nvPicPr>
          <p:cNvPr id="18" name="Picture 17" descr="croxall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"/>
            <a:ext cx="2911492" cy="2926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7560" y="1676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0757" y="1143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3757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4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5757" y="1611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0" y="76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373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3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85800"/>
            <a:ext cx="2040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[NII] 122</a:t>
            </a:r>
          </a:p>
          <a:p>
            <a:r>
              <a:rPr lang="en-US" sz="2000" b="1" dirty="0" smtClean="0"/>
              <a:t>+ [SIII] 18.7/33.5 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657600" y="2133600"/>
            <a:ext cx="1600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581400" y="2184737"/>
            <a:ext cx="1189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</a:p>
          <a:p>
            <a:r>
              <a:rPr lang="en-US" sz="2000" b="1" dirty="0" smtClean="0"/>
              <a:t>[NII] 122 </a:t>
            </a:r>
          </a:p>
          <a:p>
            <a:r>
              <a:rPr lang="en-US" sz="2000" b="1" dirty="0" smtClean="0"/>
              <a:t>+ 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= 10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68486" y="1595735"/>
            <a:ext cx="174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Ionized Gas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27719" y="4171890"/>
            <a:ext cx="3607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Diffuse </a:t>
            </a:r>
            <a:r>
              <a:rPr lang="en-US" sz="2000" b="1" dirty="0"/>
              <a:t>n</a:t>
            </a:r>
            <a:r>
              <a:rPr lang="en-US" sz="2000" b="1" dirty="0" smtClean="0"/>
              <a:t>eutral emission</a:t>
            </a:r>
          </a:p>
          <a:p>
            <a:r>
              <a:rPr lang="en-US" sz="2000" b="1" dirty="0" smtClean="0"/>
              <a:t>Constraints from dust emission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905000" y="3505200"/>
            <a:ext cx="822719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24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fp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6417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5" descr="U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8020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Ub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52400"/>
            <a:ext cx="316388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865188" y="6411913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/>
              <a:t>Aniano et al. 2012</a:t>
            </a:r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94318"/>
              </p:ext>
            </p:extLst>
          </p:nvPr>
        </p:nvGraphicFramePr>
        <p:xfrm>
          <a:off x="1076325" y="904875"/>
          <a:ext cx="3571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2" name="Equation" r:id="rId6" imgW="1587500" imgH="241300" progId="Equation.3">
                  <p:embed/>
                </p:oleObj>
              </mc:Choice>
              <mc:Fallback>
                <p:oleObj name="Equation" r:id="rId6" imgW="158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904875"/>
                        <a:ext cx="3571875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33821"/>
              </p:ext>
            </p:extLst>
          </p:nvPr>
        </p:nvGraphicFramePr>
        <p:xfrm>
          <a:off x="1143000" y="1600200"/>
          <a:ext cx="257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3" name="Equation" r:id="rId8" imgW="1143000" imgH="203200" progId="Equation.3">
                  <p:embed/>
                </p:oleObj>
              </mc:Choice>
              <mc:Fallback>
                <p:oleObj name="Equation" r:id="rId8" imgW="114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25717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1066800" y="2024062"/>
            <a:ext cx="177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err="1"/>
              <a:t>Draine</a:t>
            </a:r>
            <a:r>
              <a:rPr lang="en-US" b="1" dirty="0"/>
              <a:t>  &amp; Li 2007</a:t>
            </a:r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457200" y="2286000"/>
            <a:ext cx="457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NGC  6946   PACS 160 resolution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3968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Averge</a:t>
            </a:r>
            <a:r>
              <a:rPr lang="en-US" sz="2400" b="1" dirty="0" smtClean="0"/>
              <a:t> U from dust emission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590800"/>
            <a:ext cx="126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~ 165 pc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159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>
            <a:off x="457200" y="533400"/>
            <a:ext cx="2743200" cy="2057400"/>
          </a:xfrm>
          <a:prstGeom prst="cloudCallout">
            <a:avLst>
              <a:gd name="adj1" fmla="val -27370"/>
              <a:gd name="adj2" fmla="val -29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90600" y="1022350"/>
            <a:ext cx="1674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Warm  H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 = 8000 K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 = 0.3 cm</a:t>
            </a:r>
            <a:r>
              <a:rPr lang="en-US" sz="2400" baseline="30000" dirty="0">
                <a:cs typeface="+mn-cs"/>
              </a:rPr>
              <a:t>-3</a:t>
            </a:r>
            <a:endParaRPr lang="en-US" sz="2400" dirty="0">
              <a:cs typeface="+mn-cs"/>
            </a:endParaRPr>
          </a:p>
        </p:txBody>
      </p:sp>
      <p:sp>
        <p:nvSpPr>
          <p:cNvPr id="207876" name="AutoShape 4"/>
          <p:cNvSpPr>
            <a:spLocks noChangeArrowheads="1"/>
          </p:cNvSpPr>
          <p:nvPr/>
        </p:nvSpPr>
        <p:spPr bwMode="auto">
          <a:xfrm>
            <a:off x="5638800" y="3308350"/>
            <a:ext cx="2590800" cy="1644650"/>
          </a:xfrm>
          <a:prstGeom prst="cloudCallout">
            <a:avLst>
              <a:gd name="adj1" fmla="val -43074"/>
              <a:gd name="adj2" fmla="val -13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096000" y="3536950"/>
            <a:ext cx="16335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H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T = </a:t>
            </a:r>
            <a:r>
              <a:rPr lang="en-US" sz="2400" b="1" dirty="0" smtClean="0">
                <a:cs typeface="+mn-cs"/>
              </a:rPr>
              <a:t>80 </a:t>
            </a:r>
            <a:r>
              <a:rPr lang="en-US" sz="2400" b="1" dirty="0">
                <a:cs typeface="+mn-cs"/>
              </a:rPr>
              <a:t>K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n = 30 cm</a:t>
            </a:r>
            <a:r>
              <a:rPr lang="en-US" sz="2400" b="1" baseline="30000" dirty="0">
                <a:cs typeface="+mn-cs"/>
              </a:rPr>
              <a:t>-3</a:t>
            </a:r>
            <a:endParaRPr lang="en-US" sz="2400" b="1" dirty="0">
              <a:cs typeface="+mn-cs"/>
            </a:endParaRP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 rot="10869228">
            <a:off x="609600" y="3405188"/>
            <a:ext cx="2362200" cy="2209800"/>
          </a:xfrm>
          <a:prstGeom prst="cloudCallout">
            <a:avLst>
              <a:gd name="adj1" fmla="val -37106"/>
              <a:gd name="adj2" fmla="val -33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143000" y="4130675"/>
            <a:ext cx="1390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 H</a:t>
            </a:r>
            <a:r>
              <a:rPr lang="en-US" sz="2400" b="1" baseline="-25000" dirty="0">
                <a:cs typeface="+mn-cs"/>
              </a:rPr>
              <a:t>2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>
                <a:cs typeface="+mn-cs"/>
              </a:rPr>
              <a:t>T = 10 K</a:t>
            </a:r>
          </a:p>
        </p:txBody>
      </p:sp>
      <p:sp>
        <p:nvSpPr>
          <p:cNvPr id="207880" name="AutoShape 8"/>
          <p:cNvSpPr>
            <a:spLocks noChangeAspect="1" noChangeArrowheads="1"/>
          </p:cNvSpPr>
          <p:nvPr/>
        </p:nvSpPr>
        <p:spPr bwMode="auto">
          <a:xfrm>
            <a:off x="3886200" y="3832225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1" name="AutoShape 9"/>
          <p:cNvSpPr>
            <a:spLocks noChangeAspect="1" noChangeArrowheads="1"/>
          </p:cNvSpPr>
          <p:nvPr/>
        </p:nvSpPr>
        <p:spPr bwMode="auto">
          <a:xfrm>
            <a:off x="3733800" y="4343400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2" name="Freeform 10"/>
          <p:cNvSpPr>
            <a:spLocks/>
          </p:cNvSpPr>
          <p:nvPr/>
        </p:nvSpPr>
        <p:spPr bwMode="auto">
          <a:xfrm>
            <a:off x="27432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3" name="Freeform 11"/>
          <p:cNvSpPr>
            <a:spLocks/>
          </p:cNvSpPr>
          <p:nvPr/>
        </p:nvSpPr>
        <p:spPr bwMode="auto">
          <a:xfrm>
            <a:off x="2590800" y="34290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4" name="Freeform 12"/>
          <p:cNvSpPr>
            <a:spLocks/>
          </p:cNvSpPr>
          <p:nvPr/>
        </p:nvSpPr>
        <p:spPr bwMode="auto">
          <a:xfrm>
            <a:off x="26670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25146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914400" y="5638800"/>
            <a:ext cx="1825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Classic PDR</a:t>
            </a:r>
            <a:endParaRPr lang="en-US" sz="2400" b="1" dirty="0">
              <a:cs typeface="+mn-cs"/>
            </a:endParaRP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1905000" y="5334000"/>
            <a:ext cx="6096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4073525" y="3519488"/>
            <a:ext cx="955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cs typeface="+mn-cs"/>
              </a:rPr>
              <a:t>OB star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4395788" y="3946525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3481388" y="36576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3328988" y="45720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</a:t>
            </a:r>
            <a:r>
              <a:rPr lang="en-US" sz="2000" baseline="30000" dirty="0">
                <a:cs typeface="+mn-cs"/>
              </a:rPr>
              <a:t> </a:t>
            </a:r>
          </a:p>
        </p:txBody>
      </p:sp>
      <p:sp>
        <p:nvSpPr>
          <p:cNvPr id="18452" name="TextBox 1"/>
          <p:cNvSpPr txBox="1">
            <a:spLocks noChangeArrowheads="1"/>
          </p:cNvSpPr>
          <p:nvPr/>
        </p:nvSpPr>
        <p:spPr bwMode="auto">
          <a:xfrm>
            <a:off x="7086600" y="3352800"/>
            <a:ext cx="91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CNM</a:t>
            </a: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1981200" y="742950"/>
            <a:ext cx="1018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WNM</a:t>
            </a:r>
          </a:p>
        </p:txBody>
      </p:sp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6511925" y="4953000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 ~ few pc</a:t>
            </a:r>
          </a:p>
        </p:txBody>
      </p:sp>
      <p:sp>
        <p:nvSpPr>
          <p:cNvPr id="18455" name="TextBox 2"/>
          <p:cNvSpPr txBox="1">
            <a:spLocks noChangeArrowheads="1"/>
          </p:cNvSpPr>
          <p:nvPr/>
        </p:nvSpPr>
        <p:spPr bwMode="auto">
          <a:xfrm>
            <a:off x="304800" y="3105150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 ~ 10s pc</a:t>
            </a:r>
          </a:p>
        </p:txBody>
      </p:sp>
      <p:sp>
        <p:nvSpPr>
          <p:cNvPr id="18456" name="TextBox 3"/>
          <p:cNvSpPr txBox="1">
            <a:spLocks noChangeArrowheads="1"/>
          </p:cNvSpPr>
          <p:nvPr/>
        </p:nvSpPr>
        <p:spPr bwMode="auto">
          <a:xfrm>
            <a:off x="222250" y="2362200"/>
            <a:ext cx="130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r~ 100s pc</a:t>
            </a:r>
          </a:p>
        </p:txBody>
      </p:sp>
      <p:sp>
        <p:nvSpPr>
          <p:cNvPr id="18459" name="TextBox 10"/>
          <p:cNvSpPr txBox="1">
            <a:spLocks noChangeArrowheads="1"/>
          </p:cNvSpPr>
          <p:nvPr/>
        </p:nvSpPr>
        <p:spPr bwMode="auto">
          <a:xfrm>
            <a:off x="3048000" y="4019550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FUV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971800" y="4419600"/>
            <a:ext cx="650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189287" y="388938"/>
            <a:ext cx="58785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PDR:  Gas phase in which FUV radiation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plays a role in the heating and/or chemistry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3810000" y="1371600"/>
            <a:ext cx="41300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FUV:  6 </a:t>
            </a:r>
            <a:r>
              <a:rPr lang="en-US" sz="2400" b="1" dirty="0" err="1">
                <a:cs typeface="+mn-cs"/>
              </a:rPr>
              <a:t>eV</a:t>
            </a:r>
            <a:r>
              <a:rPr lang="en-US" sz="2400" b="1" dirty="0">
                <a:cs typeface="+mn-cs"/>
              </a:rPr>
              <a:t> – 13.6 </a:t>
            </a:r>
            <a:r>
              <a:rPr lang="en-US" sz="2400" b="1" dirty="0" err="1">
                <a:cs typeface="+mn-cs"/>
              </a:rPr>
              <a:t>eV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>
                <a:cs typeface="+mn-cs"/>
              </a:rPr>
              <a:t>G</a:t>
            </a:r>
            <a:r>
              <a:rPr lang="en-US" sz="2400" b="1" baseline="-25000" dirty="0">
                <a:cs typeface="+mn-cs"/>
              </a:rPr>
              <a:t>0</a:t>
            </a:r>
            <a:r>
              <a:rPr lang="en-US" sz="2400" b="1" dirty="0">
                <a:cs typeface="+mn-cs"/>
              </a:rPr>
              <a:t> = 1   Interstellar field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G</a:t>
            </a:r>
            <a:r>
              <a:rPr lang="en-US" sz="2400" b="1" baseline="-25000" dirty="0">
                <a:cs typeface="+mn-cs"/>
              </a:rPr>
              <a:t>0</a:t>
            </a:r>
            <a:r>
              <a:rPr lang="en-US" sz="2400" b="1" dirty="0">
                <a:cs typeface="+mn-cs"/>
              </a:rPr>
              <a:t>: </a:t>
            </a:r>
            <a:r>
              <a:rPr lang="en-US" sz="2400" b="1" dirty="0" err="1">
                <a:cs typeface="+mn-cs"/>
              </a:rPr>
              <a:t>Habing</a:t>
            </a:r>
            <a:r>
              <a:rPr lang="en-US" sz="2400" b="1" dirty="0">
                <a:cs typeface="+mn-cs"/>
              </a:rPr>
              <a:t>  </a:t>
            </a:r>
            <a:r>
              <a:rPr lang="en-US" sz="2400" b="1" dirty="0" err="1">
                <a:latin typeface="Symbol" charset="0"/>
                <a:cs typeface="+mn-cs"/>
              </a:rPr>
              <a:t>c</a:t>
            </a:r>
            <a:r>
              <a:rPr lang="en-US" sz="2400" b="1" dirty="0" err="1">
                <a:cs typeface="+mn-cs"/>
              </a:rPr>
              <a:t>:Draine</a:t>
            </a:r>
            <a:r>
              <a:rPr lang="en-US" sz="2400" b="1" dirty="0">
                <a:cs typeface="+mn-cs"/>
              </a:rPr>
              <a:t>  ~1.7 G</a:t>
            </a:r>
            <a:r>
              <a:rPr lang="en-US" sz="2400" b="1" baseline="-25000" dirty="0">
                <a:cs typeface="+mn-cs"/>
              </a:rPr>
              <a:t>0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 smtClean="0">
                <a:cs typeface="+mn-cs"/>
              </a:rPr>
              <a:t>U: Mathis ~ 1.1G</a:t>
            </a:r>
            <a:r>
              <a:rPr lang="en-US" sz="2400" b="1" baseline="-25000" dirty="0" smtClean="0">
                <a:cs typeface="+mn-cs"/>
              </a:rPr>
              <a:t>0</a:t>
            </a:r>
            <a:r>
              <a:rPr lang="en-US" sz="2400" b="1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G</a:t>
            </a:r>
            <a:r>
              <a:rPr lang="en-US" sz="2400" b="1" baseline="-25000" dirty="0" smtClean="0">
                <a:cs typeface="+mn-cs"/>
              </a:rPr>
              <a:t>0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>
                <a:cs typeface="+mn-cs"/>
              </a:rPr>
              <a:t>= 10</a:t>
            </a:r>
            <a:r>
              <a:rPr lang="en-US" sz="2400" b="1" baseline="30000" dirty="0">
                <a:cs typeface="+mn-cs"/>
              </a:rPr>
              <a:t>5</a:t>
            </a:r>
            <a:r>
              <a:rPr lang="en-US" sz="2400" b="1" dirty="0">
                <a:cs typeface="+mn-cs"/>
              </a:rPr>
              <a:t>   Orion trapezium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4800600"/>
            <a:ext cx="2334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30-100 </a:t>
            </a:r>
            <a:r>
              <a:rPr lang="en-US" sz="2400" b="1" dirty="0"/>
              <a:t>cm</a:t>
            </a:r>
            <a:r>
              <a:rPr lang="en-US" sz="2400" b="1" baseline="30000" dirty="0"/>
              <a:t>-3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438400" y="2952750"/>
            <a:ext cx="96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/HI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895600" y="5445626"/>
            <a:ext cx="268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</a:t>
            </a:r>
            <a:r>
              <a:rPr lang="en-US" sz="2000" b="1" dirty="0" smtClean="0"/>
              <a:t>“</a:t>
            </a:r>
            <a:r>
              <a:rPr lang="en-US" sz="2400" b="1" dirty="0" smtClean="0"/>
              <a:t>Dark”  CO </a:t>
            </a:r>
            <a:endParaRPr lang="en-US" sz="2400" b="1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1362075" y="4937125"/>
            <a:ext cx="992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A</a:t>
            </a:r>
            <a:r>
              <a:rPr lang="en-US" sz="2400" b="1" baseline="-25000" dirty="0">
                <a:cs typeface="+mn-cs"/>
              </a:rPr>
              <a:t>v</a:t>
            </a:r>
            <a:r>
              <a:rPr lang="en-US" sz="2400" b="1" dirty="0">
                <a:cs typeface="+mn-cs"/>
              </a:rPr>
              <a:t> = 8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1390650" y="4572000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__</a:t>
            </a:r>
          </a:p>
        </p:txBody>
      </p:sp>
    </p:spTree>
    <p:extLst>
      <p:ext uri="{BB962C8B-B14F-4D97-AF65-F5344CB8AC3E}">
        <p14:creationId xmlns:p14="http://schemas.microsoft.com/office/powerpoint/2010/main" val="1650068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anofita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3517900" cy="3048000"/>
          </a:xfrm>
          <a:prstGeom prst="rect">
            <a:avLst/>
          </a:prstGeom>
        </p:spPr>
      </p:pic>
      <p:pic>
        <p:nvPicPr>
          <p:cNvPr id="5" name="Picture 4" descr="anianofig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28600"/>
            <a:ext cx="3530600" cy="3067050"/>
          </a:xfrm>
          <a:prstGeom prst="rect">
            <a:avLst/>
          </a:prstGeom>
        </p:spPr>
      </p:pic>
      <p:pic>
        <p:nvPicPr>
          <p:cNvPr id="6" name="Picture 5" descr="anianofitap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429000"/>
            <a:ext cx="3467100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400800"/>
            <a:ext cx="195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Aniano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3505200"/>
            <a:ext cx="434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Low  average U  ~ 5, low </a:t>
            </a:r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PDR</a:t>
            </a:r>
            <a:r>
              <a:rPr lang="en-US" sz="2000" b="1" dirty="0" smtClean="0"/>
              <a:t> &lt; 20%</a:t>
            </a:r>
          </a:p>
          <a:p>
            <a:endParaRPr lang="en-US" sz="2400" b="1" dirty="0" smtClean="0"/>
          </a:p>
          <a:p>
            <a:r>
              <a:rPr lang="en-US" sz="2000" b="1" dirty="0" smtClean="0"/>
              <a:t>Diffuse gas + low U on GMCs</a:t>
            </a:r>
          </a:p>
          <a:p>
            <a:endParaRPr lang="en-US" sz="2000" b="1" dirty="0" smtClean="0"/>
          </a:p>
          <a:p>
            <a:r>
              <a:rPr lang="en-US" sz="2000" b="1" dirty="0"/>
              <a:t>Also </a:t>
            </a:r>
            <a:r>
              <a:rPr lang="en-US" sz="2000" b="1" dirty="0" err="1"/>
              <a:t>Cubick</a:t>
            </a:r>
            <a:r>
              <a:rPr lang="en-US" sz="2000" b="1" dirty="0"/>
              <a:t> et al. 2008, Pineda et al. (2010 , 2013) find U &lt; 100</a:t>
            </a:r>
          </a:p>
          <a:p>
            <a:endParaRPr lang="en-US" sz="2400" b="1" dirty="0"/>
          </a:p>
          <a:p>
            <a:r>
              <a:rPr lang="en-US" sz="2000" b="1" dirty="0" smtClean="0"/>
              <a:t>Wolfire, </a:t>
            </a:r>
            <a:r>
              <a:rPr lang="en-US" sz="2000" b="1" dirty="0" err="1" smtClean="0"/>
              <a:t>Hollenbach</a:t>
            </a:r>
            <a:r>
              <a:rPr lang="en-US" sz="2000" b="1" dirty="0" smtClean="0"/>
              <a:t> in prep</a:t>
            </a:r>
            <a:r>
              <a:rPr lang="en-US" sz="2000" b="1" dirty="0"/>
              <a:t>:</a:t>
            </a:r>
            <a:r>
              <a:rPr lang="en-US" sz="2000" b="1" dirty="0" smtClean="0"/>
              <a:t>  average U on  GMCs  ~10-30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430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xal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27" y="381000"/>
            <a:ext cx="3031966" cy="2880360"/>
          </a:xfrm>
          <a:prstGeom prst="rect">
            <a:avLst/>
          </a:prstGeom>
        </p:spPr>
      </p:pic>
      <p:pic>
        <p:nvPicPr>
          <p:cNvPr id="5" name="Picture 4" descr="croxallfl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124200"/>
            <a:ext cx="3017520" cy="261517"/>
          </a:xfrm>
          <a:prstGeom prst="rect">
            <a:avLst/>
          </a:prstGeom>
        </p:spPr>
      </p:pic>
      <p:pic>
        <p:nvPicPr>
          <p:cNvPr id="6" name="Picture 5" descr="apj418679f13_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13126"/>
            <a:ext cx="2984863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863" y="4572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NGC 1097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85800"/>
            <a:ext cx="133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NGC 4559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00800" y="1924110"/>
            <a:ext cx="838200" cy="8952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629400" y="189007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661360" y="1918098"/>
            <a:ext cx="990600" cy="766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336109" y="2038290"/>
            <a:ext cx="46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0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505200"/>
            <a:ext cx="197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Croxall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pic>
        <p:nvPicPr>
          <p:cNvPr id="18" name="Picture 17" descr="croxallf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2920"/>
            <a:ext cx="2911492" cy="2926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7560" y="16764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3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0757" y="1143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3757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4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5757" y="1611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9600" y="76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3738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10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3</a:t>
            </a:r>
            <a:endParaRPr lang="en-US" sz="1800" b="1" baseline="30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85800"/>
            <a:ext cx="2040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[NII] 122</a:t>
            </a:r>
          </a:p>
          <a:p>
            <a:r>
              <a:rPr lang="en-US" sz="2000" b="1" dirty="0" smtClean="0"/>
              <a:t>+ [SIII] 18.7/33.5 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657600" y="2133600"/>
            <a:ext cx="1600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581400" y="2184737"/>
            <a:ext cx="1189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</a:t>
            </a:r>
          </a:p>
          <a:p>
            <a:r>
              <a:rPr lang="en-US" sz="2000" b="1" dirty="0" smtClean="0"/>
              <a:t>[NII] 122 </a:t>
            </a:r>
          </a:p>
          <a:p>
            <a:r>
              <a:rPr lang="en-US" sz="2000" b="1" dirty="0" smtClean="0"/>
              <a:t>+ 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= 10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68486" y="1595735"/>
            <a:ext cx="174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Ionized Gas 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828800" y="3657600"/>
            <a:ext cx="990600" cy="1143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354627" y="5435768"/>
            <a:ext cx="1272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[NII] 122 </a:t>
            </a:r>
          </a:p>
          <a:p>
            <a:r>
              <a:rPr lang="en-US" sz="2000" b="1" dirty="0" smtClean="0"/>
              <a:t>+ n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= 100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038600"/>
            <a:ext cx="145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Diffuse Gas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4495800"/>
            <a:ext cx="172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30%  of  [CII]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902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Mookerjea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612113" cy="27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19100" y="3200400"/>
            <a:ext cx="346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 err="1"/>
              <a:t>Mookerjea</a:t>
            </a:r>
            <a:r>
              <a:rPr lang="en-US" sz="1800" b="1" dirty="0"/>
              <a:t> et al. 2011  HerM33es         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671" y="76200"/>
            <a:ext cx="1455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PACS [CII]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752600" y="76200"/>
            <a:ext cx="654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[OI]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57600" y="609600"/>
            <a:ext cx="0" cy="113823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2362200" y="76200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M33 HII </a:t>
            </a:r>
            <a:r>
              <a:rPr lang="en-US" sz="2000" b="1" dirty="0" smtClean="0"/>
              <a:t>Region</a:t>
            </a:r>
            <a:endParaRPr lang="en-US" sz="2000" b="1" dirty="0"/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52354" y="3483114"/>
            <a:ext cx="3176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20-30%  [CII] </a:t>
            </a:r>
            <a:r>
              <a:rPr lang="en-US" sz="2000" b="1" dirty="0" err="1"/>
              <a:t>ionised</a:t>
            </a:r>
            <a:r>
              <a:rPr lang="en-US" sz="2000" b="1" dirty="0"/>
              <a:t> gas</a:t>
            </a:r>
          </a:p>
          <a:p>
            <a:r>
              <a:rPr lang="en-US" sz="2000" b="1" dirty="0"/>
              <a:t>80-70%  [CII] neutral PDR </a:t>
            </a:r>
          </a:p>
        </p:txBody>
      </p:sp>
      <p:pic>
        <p:nvPicPr>
          <p:cNvPr id="11" name="Picture 3" descr="Lebouteiller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62" y="533400"/>
            <a:ext cx="3345438" cy="26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810375" y="76200"/>
            <a:ext cx="1531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LMC-N 11B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69429" y="76200"/>
            <a:ext cx="19894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PACS [CII</a:t>
            </a:r>
            <a:r>
              <a:rPr lang="en-US" sz="2000" b="1" dirty="0" smtClean="0"/>
              <a:t>] [OI]</a:t>
            </a:r>
            <a:endParaRPr lang="en-US" sz="2000" b="1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953000" y="32004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 err="1"/>
              <a:t>Lebouteiller</a:t>
            </a:r>
            <a:r>
              <a:rPr lang="en-US" sz="1800" b="1" dirty="0"/>
              <a:t> et al. </a:t>
            </a:r>
            <a:r>
              <a:rPr lang="en-US" sz="1800" b="1" dirty="0" smtClean="0"/>
              <a:t>2012 SHINING</a:t>
            </a:r>
            <a:endParaRPr lang="en-US" sz="1800" b="1" dirty="0"/>
          </a:p>
        </p:txBody>
      </p:sp>
      <p:pic>
        <p:nvPicPr>
          <p:cNvPr id="2" name="Picture 1" descr="cormier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07" y="4270248"/>
            <a:ext cx="2846862" cy="2359152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10200" y="3483114"/>
            <a:ext cx="3234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5-15%  [CII] diffuse </a:t>
            </a:r>
            <a:r>
              <a:rPr lang="en-US" sz="2000" b="1" dirty="0" err="1"/>
              <a:t>ionised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8</a:t>
            </a:r>
            <a:r>
              <a:rPr lang="en-US" sz="2000" b="1" dirty="0" smtClean="0"/>
              <a:t>5-95</a:t>
            </a:r>
            <a:r>
              <a:rPr lang="en-US" sz="2000" b="1" dirty="0"/>
              <a:t>%  [CII] neutral PDR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6501" y="4267200"/>
            <a:ext cx="1056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Haro</a:t>
            </a:r>
            <a:r>
              <a:rPr lang="en-US" sz="2000" b="1" dirty="0" smtClean="0"/>
              <a:t> 11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431268"/>
            <a:ext cx="207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Cormier et al. 2012</a:t>
            </a:r>
            <a:endParaRPr lang="en-US" sz="18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57800" y="4930914"/>
            <a:ext cx="2834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/>
              <a:t>90%  </a:t>
            </a:r>
            <a:r>
              <a:rPr lang="en-US" sz="2000" b="1" dirty="0"/>
              <a:t>[CII] </a:t>
            </a:r>
            <a:r>
              <a:rPr lang="en-US" sz="2000" b="1" dirty="0" smtClean="0"/>
              <a:t>diffuse</a:t>
            </a:r>
            <a:endParaRPr lang="en-US" sz="2000" b="1" dirty="0"/>
          </a:p>
          <a:p>
            <a:r>
              <a:rPr lang="en-US" sz="2000" b="1" dirty="0" smtClean="0"/>
              <a:t>10%  </a:t>
            </a:r>
            <a:r>
              <a:rPr lang="en-US" sz="2000" b="1" dirty="0"/>
              <a:t>[CII] neutral PDR </a:t>
            </a:r>
          </a:p>
        </p:txBody>
      </p:sp>
    </p:spTree>
    <p:extLst>
      <p:ext uri="{BB962C8B-B14F-4D97-AF65-F5344CB8AC3E}">
        <p14:creationId xmlns:p14="http://schemas.microsoft.com/office/powerpoint/2010/main" val="165314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kennicuttfig8o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04850"/>
            <a:ext cx="35655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281238" y="4191000"/>
            <a:ext cx="1985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Kennicutt et al. 2011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143000" y="30003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Herschel  PACS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63613" y="3516313"/>
            <a:ext cx="170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FWHM  250 pc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176713" y="104775"/>
            <a:ext cx="156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NGC 3521</a:t>
            </a:r>
          </a:p>
        </p:txBody>
      </p:sp>
      <p:pic>
        <p:nvPicPr>
          <p:cNvPr id="26630" name="Picture 1" descr="brunner3521s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960438"/>
            <a:ext cx="41624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5986463" y="381000"/>
            <a:ext cx="1709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Spitzer IRS</a:t>
            </a:r>
          </a:p>
        </p:txBody>
      </p: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6665913" y="4191000"/>
            <a:ext cx="1868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Brunner et al. 2009</a:t>
            </a: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5748338" y="10668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Symbol" charset="0"/>
              </a:rPr>
              <a:t>D</a:t>
            </a:r>
            <a:r>
              <a:rPr lang="en-US" sz="1800" b="1"/>
              <a:t>E/k ~ 510 K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009650" y="1143000"/>
            <a:ext cx="1363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Symbol" charset="0"/>
              </a:rPr>
              <a:t>D</a:t>
            </a:r>
            <a:r>
              <a:rPr lang="en-US" b="1">
                <a:solidFill>
                  <a:schemeClr val="bg2"/>
                </a:solidFill>
              </a:rPr>
              <a:t>E/k ~ 229 K</a:t>
            </a:r>
          </a:p>
        </p:txBody>
      </p:sp>
      <p:sp>
        <p:nvSpPr>
          <p:cNvPr id="26635" name="TextBox 1"/>
          <p:cNvSpPr txBox="1">
            <a:spLocks noChangeArrowheads="1"/>
          </p:cNvSpPr>
          <p:nvPr/>
        </p:nvSpPr>
        <p:spPr bwMode="auto">
          <a:xfrm>
            <a:off x="6691313" y="4495800"/>
            <a:ext cx="1843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Roussel et al.  2007</a:t>
            </a:r>
          </a:p>
        </p:txBody>
      </p:sp>
      <p:sp>
        <p:nvSpPr>
          <p:cNvPr id="26638" name="TextBox 4"/>
          <p:cNvSpPr txBox="1">
            <a:spLocks noChangeArrowheads="1"/>
          </p:cNvSpPr>
          <p:nvPr/>
        </p:nvSpPr>
        <p:spPr bwMode="auto">
          <a:xfrm>
            <a:off x="851493" y="4385608"/>
            <a:ext cx="60917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 smtClean="0"/>
              <a:t>X-rays  ?               </a:t>
            </a:r>
            <a:r>
              <a:rPr lang="en-US" sz="2000" b="1" dirty="0" err="1" smtClean="0"/>
              <a:t>Meijerink</a:t>
            </a:r>
            <a:r>
              <a:rPr lang="en-US" sz="2000" b="1" dirty="0" smtClean="0"/>
              <a:t> et al. 2007</a:t>
            </a:r>
          </a:p>
          <a:p>
            <a:r>
              <a:rPr lang="en-US" sz="2400" b="1" dirty="0" smtClean="0"/>
              <a:t>Cosmic Rays ?     </a:t>
            </a:r>
            <a:r>
              <a:rPr lang="en-US" sz="2000" b="1" dirty="0" err="1" smtClean="0"/>
              <a:t>Meijerink</a:t>
            </a:r>
            <a:r>
              <a:rPr lang="en-US" sz="2000" b="1" dirty="0" smtClean="0"/>
              <a:t> et al. 2011</a:t>
            </a:r>
          </a:p>
          <a:p>
            <a:r>
              <a:rPr lang="en-US" sz="2400" b="1" dirty="0" smtClean="0"/>
              <a:t>Shocks ?               </a:t>
            </a:r>
            <a:r>
              <a:rPr lang="en-US" sz="2000" b="1" dirty="0" smtClean="0"/>
              <a:t>Appleton et al. 2006 </a:t>
            </a:r>
          </a:p>
          <a:p>
            <a:r>
              <a:rPr lang="en-US" sz="2400" b="1" dirty="0" smtClean="0"/>
              <a:t>Turbulent Dissipation ?    </a:t>
            </a:r>
            <a:r>
              <a:rPr lang="en-US" sz="2000" b="1" dirty="0" smtClean="0"/>
              <a:t>Godard et al. 2009</a:t>
            </a:r>
            <a:endParaRPr lang="en-US" sz="2000" b="1" dirty="0"/>
          </a:p>
          <a:p>
            <a:r>
              <a:rPr lang="en-US" sz="2400" b="1" dirty="0" smtClean="0"/>
              <a:t>Large </a:t>
            </a:r>
            <a:r>
              <a:rPr lang="en-US" sz="2400" b="1" dirty="0"/>
              <a:t>scale mechanical energy dissipation   ? </a:t>
            </a:r>
          </a:p>
        </p:txBody>
      </p:sp>
      <p:sp>
        <p:nvSpPr>
          <p:cNvPr id="26639" name="TextBox 5"/>
          <p:cNvSpPr txBox="1">
            <a:spLocks noChangeArrowheads="1"/>
          </p:cNvSpPr>
          <p:nvPr/>
        </p:nvSpPr>
        <p:spPr bwMode="auto">
          <a:xfrm>
            <a:off x="1532412" y="118646"/>
            <a:ext cx="1210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KINGFISH</a:t>
            </a:r>
          </a:p>
        </p:txBody>
      </p:sp>
      <p:sp>
        <p:nvSpPr>
          <p:cNvPr id="26640" name="TextBox 5"/>
          <p:cNvSpPr txBox="1">
            <a:spLocks noChangeArrowheads="1"/>
          </p:cNvSpPr>
          <p:nvPr/>
        </p:nvSpPr>
        <p:spPr bwMode="auto">
          <a:xfrm>
            <a:off x="6096000" y="152400"/>
            <a:ext cx="800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SINGS</a:t>
            </a:r>
          </a:p>
        </p:txBody>
      </p:sp>
    </p:spTree>
    <p:extLst>
      <p:ext uri="{BB962C8B-B14F-4D97-AF65-F5344CB8AC3E}">
        <p14:creationId xmlns:p14="http://schemas.microsoft.com/office/powerpoint/2010/main" val="221941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563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Phase Distribution Constraints from OVI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565275" y="6291263"/>
            <a:ext cx="171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Bowen et al. 2008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4114800" y="762000"/>
            <a:ext cx="474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N(OVI) from FUV absorption line of OVI</a:t>
            </a:r>
          </a:p>
        </p:txBody>
      </p:sp>
      <p:pic>
        <p:nvPicPr>
          <p:cNvPr id="31748" name="Picture 6" descr="OVIcooling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0289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7010400" y="2286000"/>
            <a:ext cx="5334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715000" y="2286000"/>
            <a:ext cx="1066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7008813" y="1916113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X-RAY</a:t>
            </a:r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5181600" y="19050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WNM</a:t>
            </a: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4572000" y="5181600"/>
            <a:ext cx="388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Conductive interfaces</a:t>
            </a:r>
          </a:p>
          <a:p>
            <a:r>
              <a:rPr lang="en-US" sz="2000" b="1" dirty="0"/>
              <a:t>Turbulent mixing layers</a:t>
            </a:r>
          </a:p>
          <a:p>
            <a:r>
              <a:rPr lang="en-US" b="1" dirty="0"/>
              <a:t>                 de </a:t>
            </a:r>
            <a:r>
              <a:rPr lang="en-US" b="1" dirty="0" err="1"/>
              <a:t>Avillez</a:t>
            </a:r>
            <a:r>
              <a:rPr lang="en-US" b="1" dirty="0"/>
              <a:t>  &amp; </a:t>
            </a:r>
            <a:r>
              <a:rPr lang="en-US" b="1" dirty="0" err="1"/>
              <a:t>Breitschwerdt</a:t>
            </a:r>
            <a:r>
              <a:rPr lang="en-US" b="1" dirty="0"/>
              <a:t> 2005</a:t>
            </a:r>
          </a:p>
        </p:txBody>
      </p:sp>
      <p:pic>
        <p:nvPicPr>
          <p:cNvPr id="31754" name="Picture 9" descr="large-fg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5638"/>
            <a:ext cx="32162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1954213" y="773113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2"/>
                </a:solidFill>
              </a:rPr>
              <a:t>n</a:t>
            </a:r>
            <a:r>
              <a:rPr lang="en-US" sz="1800" b="1" baseline="-25000">
                <a:solidFill>
                  <a:schemeClr val="bg2"/>
                </a:solidFill>
              </a:rPr>
              <a:t>0</a:t>
            </a:r>
            <a:r>
              <a:rPr lang="en-US" sz="1800" b="1">
                <a:solidFill>
                  <a:schemeClr val="bg2"/>
                </a:solidFill>
              </a:rPr>
              <a:t> = 1.3x10</a:t>
            </a:r>
            <a:r>
              <a:rPr lang="en-US" sz="1800" b="1" baseline="30000">
                <a:solidFill>
                  <a:schemeClr val="bg2"/>
                </a:solidFill>
              </a:rPr>
              <a:t>-8</a:t>
            </a:r>
            <a:r>
              <a:rPr lang="en-US" sz="1800" b="1">
                <a:solidFill>
                  <a:schemeClr val="bg2"/>
                </a:solidFill>
              </a:rPr>
              <a:t> cm</a:t>
            </a:r>
            <a:r>
              <a:rPr lang="en-US" sz="1800" b="1" baseline="30000">
                <a:solidFill>
                  <a:schemeClr val="bg2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296283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large-fg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5638"/>
            <a:ext cx="32162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1565275" y="6291263"/>
            <a:ext cx="171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Bowen et al. 2008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4114800" y="762000"/>
            <a:ext cx="474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N(OVI) from FUV absorption line of OVI</a:t>
            </a:r>
          </a:p>
        </p:txBody>
      </p:sp>
      <p:pic>
        <p:nvPicPr>
          <p:cNvPr id="32772" name="Picture 3" descr="mottef2.jpg                                                    0020FFA0Macintosh HD                   7C26311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154363"/>
            <a:ext cx="37401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4157663" y="1220788"/>
            <a:ext cx="49863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n(OVI)  only few 10</a:t>
            </a:r>
            <a:r>
              <a:rPr lang="en-US" sz="2000" b="1" baseline="30000"/>
              <a:t>-8</a:t>
            </a:r>
            <a:r>
              <a:rPr lang="en-US" sz="2000" b="1"/>
              <a:t> cm</a:t>
            </a:r>
            <a:r>
              <a:rPr lang="en-US" sz="2000" b="1" baseline="30000"/>
              <a:t>-3</a:t>
            </a:r>
          </a:p>
          <a:p>
            <a:r>
              <a:rPr lang="en-US"/>
              <a:t>  </a:t>
            </a:r>
            <a:r>
              <a:rPr lang="en-US" sz="1800" b="1"/>
              <a:t> D. Cox numerous</a:t>
            </a:r>
          </a:p>
          <a:p>
            <a:endParaRPr lang="en-US"/>
          </a:p>
          <a:p>
            <a:r>
              <a:rPr lang="en-US" sz="2000" b="1"/>
              <a:t>MO too much OVI</a:t>
            </a:r>
          </a:p>
          <a:p>
            <a:r>
              <a:rPr lang="en-US" sz="2000" b="1"/>
              <a:t>Slavin &amp; Cox clouds in WNM reduces OVI </a:t>
            </a:r>
          </a:p>
          <a:p>
            <a:endParaRPr lang="en-US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5554663" y="2667000"/>
            <a:ext cx="122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chemeClr val="tx2"/>
                </a:solidFill>
              </a:rPr>
              <a:t>Reality!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72200" y="3124200"/>
            <a:ext cx="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1954213" y="773113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2"/>
                </a:solidFill>
              </a:rPr>
              <a:t>n</a:t>
            </a:r>
            <a:r>
              <a:rPr lang="en-US" sz="1800" b="1" baseline="-25000">
                <a:solidFill>
                  <a:schemeClr val="bg2"/>
                </a:solidFill>
              </a:rPr>
              <a:t>0</a:t>
            </a:r>
            <a:r>
              <a:rPr lang="en-US" sz="1800" b="1">
                <a:solidFill>
                  <a:schemeClr val="bg2"/>
                </a:solidFill>
              </a:rPr>
              <a:t> = 1.3x10</a:t>
            </a:r>
            <a:r>
              <a:rPr lang="en-US" sz="1800" b="1" baseline="30000">
                <a:solidFill>
                  <a:schemeClr val="bg2"/>
                </a:solidFill>
              </a:rPr>
              <a:t>-8</a:t>
            </a:r>
            <a:r>
              <a:rPr lang="en-US" sz="1800" b="1">
                <a:solidFill>
                  <a:schemeClr val="bg2"/>
                </a:solidFill>
              </a:rPr>
              <a:t> cm</a:t>
            </a:r>
            <a:r>
              <a:rPr lang="en-US" sz="1800" b="1" baseline="30000">
                <a:solidFill>
                  <a:schemeClr val="bg2"/>
                </a:solidFill>
              </a:rPr>
              <a:t>-3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563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Phase Distribution Constraints from OVI</a:t>
            </a:r>
          </a:p>
        </p:txBody>
      </p:sp>
    </p:spTree>
    <p:extLst>
      <p:ext uri="{BB962C8B-B14F-4D97-AF65-F5344CB8AC3E}">
        <p14:creationId xmlns:p14="http://schemas.microsoft.com/office/powerpoint/2010/main" val="312084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1565275" y="6291263"/>
            <a:ext cx="171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Bowen et al. 2008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4114800" y="762000"/>
            <a:ext cx="474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N(OVI) from FUV absorption line of OVI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715000" y="2286000"/>
            <a:ext cx="1066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4572000" y="5376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n-US" b="1"/>
              <a:t>de Avillez  &amp; Breitschwerdt 2005</a:t>
            </a:r>
          </a:p>
        </p:txBody>
      </p:sp>
      <p:pic>
        <p:nvPicPr>
          <p:cNvPr id="33797" name="Picture 1" descr="fg2a.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798888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 descr="large-fg1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5638"/>
            <a:ext cx="32162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1954213" y="773113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chemeClr val="bg2"/>
                </a:solidFill>
              </a:rPr>
              <a:t>n</a:t>
            </a:r>
            <a:r>
              <a:rPr lang="en-US" sz="1800" b="1" baseline="-25000">
                <a:solidFill>
                  <a:schemeClr val="bg2"/>
                </a:solidFill>
              </a:rPr>
              <a:t>0</a:t>
            </a:r>
            <a:r>
              <a:rPr lang="en-US" sz="1800" b="1">
                <a:solidFill>
                  <a:schemeClr val="bg2"/>
                </a:solidFill>
              </a:rPr>
              <a:t> = 1.3x10</a:t>
            </a:r>
            <a:r>
              <a:rPr lang="en-US" sz="1800" b="1" baseline="30000">
                <a:solidFill>
                  <a:schemeClr val="bg2"/>
                </a:solidFill>
              </a:rPr>
              <a:t>-8</a:t>
            </a:r>
            <a:r>
              <a:rPr lang="en-US" sz="1800" b="1">
                <a:solidFill>
                  <a:schemeClr val="bg2"/>
                </a:solidFill>
              </a:rPr>
              <a:t> cm</a:t>
            </a:r>
            <a:r>
              <a:rPr lang="en-US" sz="1800" b="1" baseline="30000">
                <a:solidFill>
                  <a:schemeClr val="bg2"/>
                </a:solidFill>
              </a:rPr>
              <a:t>-3</a:t>
            </a:r>
          </a:p>
        </p:txBody>
      </p:sp>
      <p:sp>
        <p:nvSpPr>
          <p:cNvPr id="33800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563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Phase Distribution Constraints from OVI</a:t>
            </a:r>
          </a:p>
        </p:txBody>
      </p:sp>
    </p:spTree>
    <p:extLst>
      <p:ext uri="{BB962C8B-B14F-4D97-AF65-F5344CB8AC3E}">
        <p14:creationId xmlns:p14="http://schemas.microsoft.com/office/powerpoint/2010/main" val="180357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3048000" y="228600"/>
            <a:ext cx="203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/>
              <a:t>Conclusions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775084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/>
              <a:t>1.)CNM pressure distribution width set  by turbulence  </a:t>
            </a:r>
            <a:r>
              <a:rPr lang="en-US" sz="2000" b="1" dirty="0" smtClean="0"/>
              <a:t>but </a:t>
            </a:r>
            <a:r>
              <a:rPr lang="en-US" sz="2000" b="1" dirty="0"/>
              <a:t>median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set </a:t>
            </a:r>
            <a:r>
              <a:rPr lang="en-US" sz="2000" b="1" dirty="0"/>
              <a:t>by two-phase pressure.</a:t>
            </a:r>
          </a:p>
          <a:p>
            <a:endParaRPr lang="en-US" dirty="0"/>
          </a:p>
          <a:p>
            <a:r>
              <a:rPr lang="en-US" sz="2000" b="1" dirty="0" smtClean="0"/>
              <a:t>2.</a:t>
            </a:r>
            <a:r>
              <a:rPr lang="en-US" sz="2000" b="1" dirty="0"/>
              <a:t>)</a:t>
            </a:r>
            <a:r>
              <a:rPr lang="en-US" sz="2000" b="1" dirty="0" err="1"/>
              <a:t>Tenatively</a:t>
            </a:r>
            <a:r>
              <a:rPr lang="en-US" sz="2000" b="1" dirty="0"/>
              <a:t>: the mass fraction of in-plane thermally unstable gas is </a:t>
            </a:r>
          </a:p>
          <a:p>
            <a:r>
              <a:rPr lang="en-US" sz="2000" b="1" dirty="0"/>
              <a:t>    not very high. I am waiting for better statistics.</a:t>
            </a:r>
          </a:p>
          <a:p>
            <a:endParaRPr lang="en-US" sz="2000" b="1" dirty="0"/>
          </a:p>
          <a:p>
            <a:r>
              <a:rPr lang="en-US" sz="2000" b="1" dirty="0"/>
              <a:t>3.)The mass fraction of out-of-plane thermally unstable gas IS </a:t>
            </a:r>
            <a:r>
              <a:rPr lang="en-US" sz="2000" b="1" dirty="0" smtClean="0"/>
              <a:t>high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4.)Self-regulating cycle (pressure, star formation, phase transitions)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maintains the two-phase pressure in the </a:t>
            </a:r>
            <a:r>
              <a:rPr lang="en-US" sz="2000" b="1" dirty="0" err="1" smtClean="0"/>
              <a:t>midplane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5.)Dark gas. How do models compare with observations (at low Z). </a:t>
            </a:r>
          </a:p>
          <a:p>
            <a:r>
              <a:rPr lang="en-US" sz="2000" b="1" dirty="0" smtClean="0"/>
              <a:t>   Could it be </a:t>
            </a:r>
            <a:r>
              <a:rPr lang="en-US" sz="2000" b="1" dirty="0" err="1" smtClean="0"/>
              <a:t>substaintially</a:t>
            </a:r>
            <a:r>
              <a:rPr lang="en-US" sz="2000" b="1" dirty="0" smtClean="0"/>
              <a:t> HI and not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? Do hydro models produce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more DG? </a:t>
            </a:r>
            <a:endParaRPr lang="en-US" sz="2000" b="1" baseline="-25000" dirty="0"/>
          </a:p>
          <a:p>
            <a:endParaRPr lang="en-US" sz="2000" b="1" dirty="0" smtClean="0"/>
          </a:p>
          <a:p>
            <a:r>
              <a:rPr lang="en-US" sz="2000" b="1" dirty="0"/>
              <a:t>6</a:t>
            </a:r>
            <a:r>
              <a:rPr lang="en-US" sz="2000" b="1" dirty="0" smtClean="0"/>
              <a:t>.</a:t>
            </a:r>
            <a:r>
              <a:rPr lang="en-US" sz="2000" b="1" dirty="0"/>
              <a:t>) Ample evidence for small scale mechanical heating/turbulent </a:t>
            </a:r>
          </a:p>
          <a:p>
            <a:r>
              <a:rPr lang="en-US" sz="2000" b="1" dirty="0"/>
              <a:t>     </a:t>
            </a:r>
            <a:r>
              <a:rPr lang="en-US" sz="2000" b="1" dirty="0" smtClean="0"/>
              <a:t>dissipation.  Can this dominate at large scale in diffuse gas?</a:t>
            </a:r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496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7.) [CII] mainly comes from moderate n and moderate to low G</a:t>
            </a:r>
            <a:r>
              <a:rPr lang="en-US" sz="2000" b="1" baseline="-25000" dirty="0"/>
              <a:t>0</a:t>
            </a:r>
            <a:r>
              <a:rPr lang="en-US" sz="2000" b="1" dirty="0"/>
              <a:t>    </a:t>
            </a:r>
          </a:p>
          <a:p>
            <a:r>
              <a:rPr lang="en-US" sz="2000" b="1" dirty="0"/>
              <a:t>     PDRs plus some neutral diffuse gas (mainly in outer galaxy).</a:t>
            </a:r>
          </a:p>
          <a:p>
            <a:endParaRPr lang="en-US" sz="2000" b="1" dirty="0"/>
          </a:p>
          <a:p>
            <a:r>
              <a:rPr lang="en-US" sz="2000" b="1" dirty="0" smtClean="0"/>
              <a:t>8.)</a:t>
            </a:r>
            <a:r>
              <a:rPr lang="en-US" sz="2000" b="1" dirty="0"/>
              <a:t>WIM/HII contribution </a:t>
            </a:r>
            <a:r>
              <a:rPr lang="en-US" sz="2000" b="1" dirty="0" smtClean="0"/>
              <a:t>to [CII] is uncertain  </a:t>
            </a:r>
            <a:r>
              <a:rPr lang="en-US" sz="2000" b="1" dirty="0"/>
              <a:t>~ 30%</a:t>
            </a:r>
          </a:p>
          <a:p>
            <a:endParaRPr lang="en-US" sz="2000" b="1" dirty="0" smtClean="0"/>
          </a:p>
          <a:p>
            <a:r>
              <a:rPr lang="en-US" sz="2000" b="1" dirty="0"/>
              <a:t>9</a:t>
            </a:r>
            <a:r>
              <a:rPr lang="en-US" sz="2000" b="1" dirty="0" smtClean="0"/>
              <a:t>.</a:t>
            </a:r>
            <a:r>
              <a:rPr lang="en-US" sz="2000" b="1" dirty="0"/>
              <a:t>)OVI constraints. Must not overproduce </a:t>
            </a:r>
            <a:r>
              <a:rPr lang="en-US" sz="2000" b="1" dirty="0" smtClean="0"/>
              <a:t>OVI. Likely</a:t>
            </a:r>
          </a:p>
          <a:p>
            <a:r>
              <a:rPr lang="en-US" sz="2000" b="1" dirty="0" smtClean="0"/>
              <a:t>    comes from turbulent mixing regions  between HIM/CNM/WNM</a:t>
            </a:r>
            <a:endParaRPr lang="en-US" sz="2000" b="1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048000" y="228600"/>
            <a:ext cx="203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161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ChangeArrowheads="1"/>
          </p:cNvSpPr>
          <p:nvPr/>
        </p:nvSpPr>
        <p:spPr bwMode="auto">
          <a:xfrm>
            <a:off x="457200" y="533400"/>
            <a:ext cx="2743200" cy="2057400"/>
          </a:xfrm>
          <a:prstGeom prst="cloudCallout">
            <a:avLst>
              <a:gd name="adj1" fmla="val -27370"/>
              <a:gd name="adj2" fmla="val -29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90600" y="1022350"/>
            <a:ext cx="1674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Warm  H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 = 8000 K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 = 0.3 cm</a:t>
            </a:r>
            <a:r>
              <a:rPr lang="en-US" sz="2400" baseline="30000" dirty="0">
                <a:cs typeface="+mn-cs"/>
              </a:rPr>
              <a:t>-3</a:t>
            </a:r>
            <a:endParaRPr lang="en-US" sz="2400" dirty="0">
              <a:cs typeface="+mn-cs"/>
            </a:endParaRPr>
          </a:p>
        </p:txBody>
      </p:sp>
      <p:sp>
        <p:nvSpPr>
          <p:cNvPr id="207876" name="AutoShape 4"/>
          <p:cNvSpPr>
            <a:spLocks noChangeArrowheads="1"/>
          </p:cNvSpPr>
          <p:nvPr/>
        </p:nvSpPr>
        <p:spPr bwMode="auto">
          <a:xfrm>
            <a:off x="5638800" y="3308350"/>
            <a:ext cx="2590800" cy="1644650"/>
          </a:xfrm>
          <a:prstGeom prst="cloudCallout">
            <a:avLst>
              <a:gd name="adj1" fmla="val -43074"/>
              <a:gd name="adj2" fmla="val -13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096000" y="3536950"/>
            <a:ext cx="16335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H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T = </a:t>
            </a:r>
            <a:r>
              <a:rPr lang="en-US" sz="2400" b="1" dirty="0" smtClean="0">
                <a:cs typeface="+mn-cs"/>
              </a:rPr>
              <a:t>80 </a:t>
            </a:r>
            <a:r>
              <a:rPr lang="en-US" sz="2400" b="1" dirty="0">
                <a:cs typeface="+mn-cs"/>
              </a:rPr>
              <a:t>K</a:t>
            </a:r>
          </a:p>
          <a:p>
            <a:pPr>
              <a:defRPr/>
            </a:pPr>
            <a:r>
              <a:rPr lang="en-US" sz="2400" b="1" dirty="0">
                <a:cs typeface="+mn-cs"/>
              </a:rPr>
              <a:t>n = 30 cm</a:t>
            </a:r>
            <a:r>
              <a:rPr lang="en-US" sz="2400" b="1" baseline="30000" dirty="0">
                <a:cs typeface="+mn-cs"/>
              </a:rPr>
              <a:t>-3</a:t>
            </a:r>
            <a:endParaRPr lang="en-US" sz="2400" b="1" dirty="0">
              <a:cs typeface="+mn-cs"/>
            </a:endParaRP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 rot="10869228">
            <a:off x="609600" y="3405188"/>
            <a:ext cx="2362200" cy="2209800"/>
          </a:xfrm>
          <a:prstGeom prst="cloudCallout">
            <a:avLst>
              <a:gd name="adj1" fmla="val -37106"/>
              <a:gd name="adj2" fmla="val -33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143000" y="4130675"/>
            <a:ext cx="13906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Cold   H</a:t>
            </a:r>
            <a:r>
              <a:rPr lang="en-US" sz="2400" b="1" baseline="-25000" dirty="0">
                <a:cs typeface="+mn-cs"/>
              </a:rPr>
              <a:t>2</a:t>
            </a: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>
                <a:cs typeface="+mn-cs"/>
              </a:rPr>
              <a:t>T = 10 K</a:t>
            </a:r>
          </a:p>
        </p:txBody>
      </p:sp>
      <p:sp>
        <p:nvSpPr>
          <p:cNvPr id="207880" name="AutoShape 8"/>
          <p:cNvSpPr>
            <a:spLocks noChangeAspect="1" noChangeArrowheads="1"/>
          </p:cNvSpPr>
          <p:nvPr/>
        </p:nvSpPr>
        <p:spPr bwMode="auto">
          <a:xfrm>
            <a:off x="3886200" y="3832225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1" name="AutoShape 9"/>
          <p:cNvSpPr>
            <a:spLocks noChangeAspect="1" noChangeArrowheads="1"/>
          </p:cNvSpPr>
          <p:nvPr/>
        </p:nvSpPr>
        <p:spPr bwMode="auto">
          <a:xfrm>
            <a:off x="3733800" y="4343400"/>
            <a:ext cx="457200" cy="4349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000">
              <a:cs typeface="+mn-cs"/>
            </a:endParaRPr>
          </a:p>
        </p:txBody>
      </p:sp>
      <p:sp>
        <p:nvSpPr>
          <p:cNvPr id="207882" name="Freeform 10"/>
          <p:cNvSpPr>
            <a:spLocks/>
          </p:cNvSpPr>
          <p:nvPr/>
        </p:nvSpPr>
        <p:spPr bwMode="auto">
          <a:xfrm>
            <a:off x="27432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3" name="Freeform 11"/>
          <p:cNvSpPr>
            <a:spLocks/>
          </p:cNvSpPr>
          <p:nvPr/>
        </p:nvSpPr>
        <p:spPr bwMode="auto">
          <a:xfrm>
            <a:off x="2590800" y="34290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4" name="Freeform 12"/>
          <p:cNvSpPr>
            <a:spLocks/>
          </p:cNvSpPr>
          <p:nvPr/>
        </p:nvSpPr>
        <p:spPr bwMode="auto">
          <a:xfrm>
            <a:off x="26670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2514600" y="3505200"/>
            <a:ext cx="228600" cy="1828800"/>
          </a:xfrm>
          <a:custGeom>
            <a:avLst/>
            <a:gdLst>
              <a:gd name="T0" fmla="*/ 192 w 464"/>
              <a:gd name="T1" fmla="*/ 0 h 1008"/>
              <a:gd name="T2" fmla="*/ 432 w 464"/>
              <a:gd name="T3" fmla="*/ 336 h 1008"/>
              <a:gd name="T4" fmla="*/ 0 w 464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1008">
                <a:moveTo>
                  <a:pt x="192" y="0"/>
                </a:moveTo>
                <a:cubicBezTo>
                  <a:pt x="328" y="84"/>
                  <a:pt x="464" y="168"/>
                  <a:pt x="432" y="336"/>
                </a:cubicBezTo>
                <a:cubicBezTo>
                  <a:pt x="400" y="504"/>
                  <a:pt x="72" y="896"/>
                  <a:pt x="0" y="1008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914400" y="5638800"/>
            <a:ext cx="18256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cs typeface="+mn-cs"/>
              </a:rPr>
              <a:t>Classic PDR</a:t>
            </a:r>
            <a:endParaRPr lang="en-US" sz="2400" b="1" dirty="0">
              <a:cs typeface="+mn-cs"/>
            </a:endParaRP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1905000" y="5334000"/>
            <a:ext cx="6096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4073525" y="3519488"/>
            <a:ext cx="955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hlink"/>
                </a:solidFill>
                <a:cs typeface="+mn-cs"/>
              </a:rPr>
              <a:t>OB star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4395788" y="3946525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3481388" y="36576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 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3328988" y="4572000"/>
            <a:ext cx="481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</a:t>
            </a:r>
            <a:r>
              <a:rPr lang="en-US" sz="2000" b="1" baseline="30000" dirty="0">
                <a:cs typeface="+mn-cs"/>
              </a:rPr>
              <a:t>+</a:t>
            </a:r>
            <a:r>
              <a:rPr lang="en-US" sz="2000" baseline="30000" dirty="0">
                <a:cs typeface="+mn-cs"/>
              </a:rPr>
              <a:t> </a:t>
            </a:r>
          </a:p>
        </p:txBody>
      </p:sp>
      <p:sp>
        <p:nvSpPr>
          <p:cNvPr id="18452" name="TextBox 1"/>
          <p:cNvSpPr txBox="1">
            <a:spLocks noChangeArrowheads="1"/>
          </p:cNvSpPr>
          <p:nvPr/>
        </p:nvSpPr>
        <p:spPr bwMode="auto">
          <a:xfrm>
            <a:off x="7086600" y="3352800"/>
            <a:ext cx="91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CNM</a:t>
            </a:r>
          </a:p>
        </p:txBody>
      </p: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1981200" y="742950"/>
            <a:ext cx="1018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WNM</a:t>
            </a:r>
          </a:p>
        </p:txBody>
      </p:sp>
      <p:sp>
        <p:nvSpPr>
          <p:cNvPr id="18457" name="TextBox 4"/>
          <p:cNvSpPr txBox="1">
            <a:spLocks noChangeArrowheads="1"/>
          </p:cNvSpPr>
          <p:nvPr/>
        </p:nvSpPr>
        <p:spPr bwMode="auto">
          <a:xfrm>
            <a:off x="2438400" y="2952750"/>
            <a:ext cx="96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/HI</a:t>
            </a:r>
          </a:p>
        </p:txBody>
      </p:sp>
      <p:sp>
        <p:nvSpPr>
          <p:cNvPr id="18458" name="TextBox 5"/>
          <p:cNvSpPr txBox="1">
            <a:spLocks noChangeArrowheads="1"/>
          </p:cNvSpPr>
          <p:nvPr/>
        </p:nvSpPr>
        <p:spPr bwMode="auto">
          <a:xfrm>
            <a:off x="2895600" y="5445626"/>
            <a:ext cx="268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C</a:t>
            </a:r>
            <a:r>
              <a:rPr lang="en-US" sz="2400" b="1" baseline="30000" dirty="0"/>
              <a:t>+</a:t>
            </a:r>
            <a:r>
              <a:rPr lang="en-US" sz="2400" b="1" dirty="0"/>
              <a:t>/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</a:t>
            </a:r>
            <a:r>
              <a:rPr lang="en-US" sz="2000" b="1" dirty="0" smtClean="0"/>
              <a:t>“</a:t>
            </a:r>
            <a:r>
              <a:rPr lang="en-US" sz="2400" b="1" dirty="0" smtClean="0"/>
              <a:t>Dark”  CO </a:t>
            </a:r>
            <a:endParaRPr lang="en-US" sz="2400" b="1" dirty="0"/>
          </a:p>
        </p:txBody>
      </p:sp>
      <p:sp>
        <p:nvSpPr>
          <p:cNvPr id="18459" name="TextBox 10"/>
          <p:cNvSpPr txBox="1">
            <a:spLocks noChangeArrowheads="1"/>
          </p:cNvSpPr>
          <p:nvPr/>
        </p:nvSpPr>
        <p:spPr bwMode="auto">
          <a:xfrm>
            <a:off x="3048000" y="4019550"/>
            <a:ext cx="72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FUV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971800" y="4419600"/>
            <a:ext cx="650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4495800" y="1066800"/>
            <a:ext cx="3387725" cy="1644650"/>
          </a:xfrm>
          <a:prstGeom prst="cloudCallout">
            <a:avLst>
              <a:gd name="adj1" fmla="val -43074"/>
              <a:gd name="adj2" fmla="val -13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Warm H</a:t>
            </a:r>
            <a:r>
              <a:rPr lang="en-US" sz="2400" baseline="30000" dirty="0">
                <a:cs typeface="+mn-cs"/>
              </a:rPr>
              <a:t>+</a:t>
            </a:r>
          </a:p>
          <a:p>
            <a:pPr algn="ctr">
              <a:defRPr/>
            </a:pPr>
            <a:r>
              <a:rPr lang="en-US" sz="2400" dirty="0">
                <a:cs typeface="+mn-cs"/>
              </a:rPr>
              <a:t> T = 8000 K</a:t>
            </a:r>
          </a:p>
          <a:p>
            <a:pPr algn="ctr"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n</a:t>
            </a:r>
            <a:r>
              <a:rPr lang="en-US" sz="2400" baseline="-25000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>
                <a:cs typeface="+mn-cs"/>
              </a:rPr>
              <a:t>= 5 cm</a:t>
            </a:r>
            <a:r>
              <a:rPr lang="en-US" sz="2400" baseline="30000" dirty="0">
                <a:cs typeface="+mn-cs"/>
              </a:rPr>
              <a:t>-3</a:t>
            </a:r>
          </a:p>
        </p:txBody>
      </p:sp>
      <p:sp>
        <p:nvSpPr>
          <p:cNvPr id="18462" name="TextBox 13"/>
          <p:cNvSpPr txBox="1">
            <a:spLocks noChangeArrowheads="1"/>
          </p:cNvSpPr>
          <p:nvPr/>
        </p:nvSpPr>
        <p:spPr bwMode="auto">
          <a:xfrm>
            <a:off x="6684963" y="1295400"/>
            <a:ext cx="91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WIM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191000" y="2590800"/>
            <a:ext cx="685800" cy="6619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464" name="TextBox 17"/>
          <p:cNvSpPr txBox="1">
            <a:spLocks noChangeArrowheads="1"/>
          </p:cNvSpPr>
          <p:nvPr/>
        </p:nvSpPr>
        <p:spPr bwMode="auto">
          <a:xfrm rot="-2374048">
            <a:off x="3944938" y="2627313"/>
            <a:ext cx="73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EUV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4800600"/>
            <a:ext cx="2334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e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30-100 </a:t>
            </a:r>
            <a:r>
              <a:rPr lang="en-US" sz="2400" b="1" dirty="0"/>
              <a:t>cm</a:t>
            </a:r>
            <a:r>
              <a:rPr lang="en-US" sz="2400" b="1" baseline="30000" dirty="0"/>
              <a:t>-3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362075" y="4937125"/>
            <a:ext cx="992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A</a:t>
            </a:r>
            <a:r>
              <a:rPr lang="en-US" sz="2400" b="1" baseline="-25000" dirty="0">
                <a:cs typeface="+mn-cs"/>
              </a:rPr>
              <a:t>v</a:t>
            </a:r>
            <a:r>
              <a:rPr lang="en-US" sz="2400" b="1" dirty="0">
                <a:cs typeface="+mn-cs"/>
              </a:rPr>
              <a:t> = 8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390650" y="4572000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+mn-cs"/>
              </a:rPr>
              <a:t>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304800"/>
            <a:ext cx="232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 = 10</a:t>
            </a:r>
            <a:r>
              <a:rPr lang="en-US" sz="2400" b="1" baseline="30000" dirty="0" smtClean="0"/>
              <a:t>6</a:t>
            </a:r>
            <a:r>
              <a:rPr lang="en-US" sz="2400" b="1" dirty="0" smtClean="0"/>
              <a:t> K   HIM </a:t>
            </a:r>
            <a:endParaRPr lang="en-US" sz="2400" b="1" dirty="0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029200" y="5791200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cs typeface="+mn-cs"/>
              </a:rPr>
              <a:t>Short </a:t>
            </a:r>
            <a:r>
              <a:rPr lang="en-US" sz="2400" b="1" dirty="0">
                <a:cs typeface="+mn-cs"/>
              </a:rPr>
              <a:t>lived/</a:t>
            </a:r>
            <a:r>
              <a:rPr lang="en-US" sz="2400" b="1" dirty="0" smtClean="0">
                <a:cs typeface="+mn-cs"/>
              </a:rPr>
              <a:t>Transient regions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>
                <a:cs typeface="+mn-cs"/>
              </a:rPr>
              <a:t>(shocks</a:t>
            </a:r>
            <a:r>
              <a:rPr lang="en-US" sz="2400" b="1" dirty="0" smtClean="0">
                <a:cs typeface="+mn-cs"/>
              </a:rPr>
              <a:t>, </a:t>
            </a:r>
            <a:r>
              <a:rPr lang="en-US" sz="2400" b="1" dirty="0">
                <a:cs typeface="+mn-cs"/>
              </a:rPr>
              <a:t>shears, turbulence) </a:t>
            </a:r>
            <a:endParaRPr lang="en-US" sz="2400" b="1" baseline="-25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0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reen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3888"/>
            <a:ext cx="388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3365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+mn-cs"/>
              </a:rPr>
              <a:t>Ionization: FUV, X-ray, C.R.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Heating: P.E., C.R.,  </a:t>
            </a:r>
            <a:r>
              <a:rPr lang="en-US" sz="1800" b="1" dirty="0" smtClean="0">
                <a:cs typeface="+mn-cs"/>
              </a:rPr>
              <a:t>X</a:t>
            </a:r>
            <a:r>
              <a:rPr lang="en-US" sz="1800" b="1" dirty="0">
                <a:cs typeface="+mn-cs"/>
              </a:rPr>
              <a:t>-ray/EUV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Cooling: [CII], [OI], </a:t>
            </a:r>
            <a:r>
              <a:rPr lang="en-US" sz="1800" b="1" dirty="0" err="1">
                <a:cs typeface="+mn-cs"/>
              </a:rPr>
              <a:t>Ly</a:t>
            </a:r>
            <a:r>
              <a:rPr lang="en-US" sz="1800" b="1" dirty="0" err="1">
                <a:latin typeface="Symbol" charset="0"/>
                <a:cs typeface="+mn-cs"/>
              </a:rPr>
              <a:t>a</a:t>
            </a:r>
            <a:r>
              <a:rPr lang="en-US" sz="1800" b="1" dirty="0">
                <a:cs typeface="+mn-cs"/>
              </a:rPr>
              <a:t>,</a:t>
            </a:r>
          </a:p>
          <a:p>
            <a:pPr>
              <a:defRPr/>
            </a:pPr>
            <a:r>
              <a:rPr lang="en-US" sz="1800" b="1" dirty="0">
                <a:cs typeface="+mn-cs"/>
              </a:rPr>
              <a:t>               e</a:t>
            </a:r>
            <a:r>
              <a:rPr lang="en-US" sz="1800" b="1" baseline="30000" dirty="0">
                <a:cs typeface="+mn-cs"/>
              </a:rPr>
              <a:t>-</a:t>
            </a:r>
            <a:r>
              <a:rPr lang="en-US" sz="1800" b="1" dirty="0">
                <a:cs typeface="+mn-cs"/>
              </a:rPr>
              <a:t> recombination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137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cs typeface="+mn-cs"/>
              </a:rPr>
              <a:t>n</a:t>
            </a:r>
            <a:r>
              <a:rPr lang="en-US" sz="2400" b="1" dirty="0" err="1">
                <a:latin typeface="Symbol" charset="0"/>
                <a:cs typeface="+mn-cs"/>
              </a:rPr>
              <a:t>G</a:t>
            </a:r>
            <a:r>
              <a:rPr lang="en-US" sz="2400" b="1" dirty="0">
                <a:cs typeface="+mn-cs"/>
              </a:rPr>
              <a:t> = n</a:t>
            </a:r>
            <a:r>
              <a:rPr lang="en-US" sz="2400" b="1" baseline="30000" dirty="0">
                <a:cs typeface="+mn-cs"/>
              </a:rPr>
              <a:t>2</a:t>
            </a:r>
            <a:r>
              <a:rPr lang="en-US" sz="2400" b="1" dirty="0">
                <a:latin typeface="Symbol" charset="0"/>
                <a:cs typeface="+mn-cs"/>
              </a:rPr>
              <a:t>L</a:t>
            </a:r>
          </a:p>
          <a:p>
            <a:pPr>
              <a:defRPr/>
            </a:pPr>
            <a:endParaRPr lang="en-US" sz="2400" b="1" dirty="0">
              <a:cs typeface="+mn-cs"/>
            </a:endParaRPr>
          </a:p>
          <a:p>
            <a:pPr>
              <a:defRPr/>
            </a:pPr>
            <a:r>
              <a:rPr lang="en-US" sz="2400" b="1" dirty="0">
                <a:cs typeface="+mn-cs"/>
              </a:rPr>
              <a:t>      T </a:t>
            </a: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1447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 rot="16200000">
            <a:off x="3489325" y="1143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= </a:t>
            </a:r>
            <a:r>
              <a:rPr lang="en-US" b="1" dirty="0" err="1">
                <a:solidFill>
                  <a:schemeClr val="bg1"/>
                </a:solidFill>
                <a:cs typeface="+mn-cs"/>
              </a:rPr>
              <a:t>nT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585376" y="5638800"/>
            <a:ext cx="1977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cs typeface="+mn-cs"/>
              </a:rPr>
              <a:t>Wolfire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et al.  </a:t>
            </a:r>
            <a:r>
              <a:rPr lang="en-US" b="1" dirty="0">
                <a:cs typeface="+mn-cs"/>
              </a:rPr>
              <a:t>(2003)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4267200" y="1752600"/>
            <a:ext cx="2743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762500" y="1112838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WNM                stable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5876925" y="1371600"/>
            <a:ext cx="6334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CNM</a:t>
            </a: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stable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105400" y="18288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  <a:cs typeface="+mn-cs"/>
              </a:rPr>
              <a:t>unstable</a:t>
            </a:r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5105400" y="1616075"/>
            <a:ext cx="0" cy="136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6178550" y="1600200"/>
            <a:ext cx="0" cy="136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5486400" y="1768475"/>
            <a:ext cx="0" cy="136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62000" y="3429000"/>
            <a:ext cx="2727325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T = 7860  n = 0.35 cm</a:t>
            </a:r>
            <a:r>
              <a:rPr lang="en-US" sz="1800" b="1" baseline="30000" dirty="0">
                <a:cs typeface="+mn-cs"/>
              </a:rPr>
              <a:t>-3</a:t>
            </a:r>
            <a:r>
              <a:rPr lang="en-US" sz="1800" b="1" dirty="0">
                <a:cs typeface="+mn-cs"/>
              </a:rPr>
              <a:t>    WNM</a:t>
            </a:r>
          </a:p>
          <a:p>
            <a:pPr>
              <a:spcBef>
                <a:spcPct val="50000"/>
              </a:spcBef>
              <a:defRPr/>
            </a:pPr>
            <a:endParaRPr lang="en-US" sz="1800" b="1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T = 85      n = 33  cm</a:t>
            </a:r>
            <a:r>
              <a:rPr lang="en-US" sz="1800" b="1" baseline="30000" dirty="0">
                <a:cs typeface="+mn-cs"/>
              </a:rPr>
              <a:t>-3</a:t>
            </a:r>
            <a:r>
              <a:rPr lang="en-US" sz="1800" b="1" dirty="0">
                <a:cs typeface="+mn-cs"/>
              </a:rPr>
              <a:t>       CNM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147935"/>
            <a:ext cx="394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Diffuse Gas Heating/Cooling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403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reen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0713"/>
            <a:ext cx="388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3144838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 rot="16200000">
            <a:off x="3489325" y="1143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= </a:t>
            </a:r>
            <a:r>
              <a:rPr lang="en-US" b="1" dirty="0" err="1">
                <a:solidFill>
                  <a:schemeClr val="bg1"/>
                </a:solidFill>
                <a:cs typeface="+mn-cs"/>
              </a:rPr>
              <a:t>nT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267200" y="1757363"/>
            <a:ext cx="2743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105400" y="1616075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5105400" y="1006475"/>
            <a:ext cx="0" cy="409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6248400" y="990600"/>
            <a:ext cx="0" cy="409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172200" y="3429000"/>
            <a:ext cx="5905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158 </a:t>
            </a:r>
            <a:r>
              <a:rPr lang="en-US" sz="1000" b="1" dirty="0">
                <a:solidFill>
                  <a:schemeClr val="bg1"/>
                </a:solidFill>
                <a:latin typeface="Symbol" charset="0"/>
                <a:cs typeface="+mn-cs"/>
              </a:rPr>
              <a:t>m</a:t>
            </a:r>
            <a:r>
              <a:rPr lang="en-US" sz="1000" b="1" dirty="0">
                <a:solidFill>
                  <a:schemeClr val="bg1"/>
                </a:solidFill>
                <a:cs typeface="+mn-cs"/>
              </a:rPr>
              <a:t>m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943600" y="3733800"/>
            <a:ext cx="5254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63 </a:t>
            </a:r>
            <a:r>
              <a:rPr lang="en-US" sz="1000" b="1" dirty="0">
                <a:solidFill>
                  <a:schemeClr val="bg1"/>
                </a:solidFill>
                <a:latin typeface="Symbol" charset="0"/>
                <a:cs typeface="+mn-cs"/>
              </a:rPr>
              <a:t>m</a:t>
            </a:r>
            <a:r>
              <a:rPr lang="en-US" sz="1000" b="1" dirty="0">
                <a:solidFill>
                  <a:schemeClr val="bg1"/>
                </a:solidFill>
                <a:cs typeface="+mn-cs"/>
              </a:rPr>
              <a:t>m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4419600" y="3352800"/>
            <a:ext cx="12573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Grain photoelectric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52400" y="1730375"/>
            <a:ext cx="3262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C II Cooling/H (CNM)  &gt; 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    10 CII Cooling/H (WNM)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5995988" y="1670050"/>
            <a:ext cx="1295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4159250" y="1836738"/>
            <a:ext cx="1295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267200" y="1836738"/>
            <a:ext cx="6524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hlink"/>
                </a:solidFill>
                <a:cs typeface="+mn-cs"/>
              </a:rPr>
              <a:t>Pmin</a:t>
            </a: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6362700" y="1670050"/>
            <a:ext cx="68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cs typeface="+mn-cs"/>
              </a:rPr>
              <a:t>Pmax</a:t>
            </a:r>
            <a:endParaRPr lang="en-US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609600" y="251460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** Note ** </a:t>
            </a:r>
          </a:p>
        </p:txBody>
      </p:sp>
      <p:sp>
        <p:nvSpPr>
          <p:cNvPr id="21522" name="TextBox 2"/>
          <p:cNvSpPr txBox="1">
            <a:spLocks noChangeArrowheads="1"/>
          </p:cNvSpPr>
          <p:nvPr/>
        </p:nvSpPr>
        <p:spPr bwMode="auto">
          <a:xfrm>
            <a:off x="168275" y="2895600"/>
            <a:ext cx="333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CNM in Thermal Balance:</a:t>
            </a:r>
          </a:p>
          <a:p>
            <a:r>
              <a:rPr lang="en-US" sz="2000" b="1"/>
              <a:t>[CII] measures the total </a:t>
            </a:r>
          </a:p>
          <a:p>
            <a:r>
              <a:rPr lang="en-US" sz="2000" b="1"/>
              <a:t>energy dumped into the  gas.</a:t>
            </a:r>
          </a:p>
        </p:txBody>
      </p:sp>
      <p:sp>
        <p:nvSpPr>
          <p:cNvPr id="21523" name="TextBox 3"/>
          <p:cNvSpPr txBox="1">
            <a:spLocks noChangeArrowheads="1"/>
          </p:cNvSpPr>
          <p:nvPr/>
        </p:nvSpPr>
        <p:spPr bwMode="auto">
          <a:xfrm>
            <a:off x="457200" y="4386263"/>
            <a:ext cx="2933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Heating Rate = </a:t>
            </a:r>
            <a:r>
              <a:rPr lang="en-US" sz="2400" b="1" dirty="0" err="1"/>
              <a:t>const</a:t>
            </a:r>
            <a:endParaRPr lang="en-US" sz="2400" b="1" dirty="0"/>
          </a:p>
          <a:p>
            <a:r>
              <a:rPr lang="en-US" sz="2400" b="1" dirty="0"/>
              <a:t>n </a:t>
            </a:r>
          </a:p>
          <a:p>
            <a:r>
              <a:rPr lang="en-US" sz="2400" b="1" dirty="0"/>
              <a:t>Z</a:t>
            </a:r>
          </a:p>
          <a:p>
            <a:r>
              <a:rPr lang="en-US" sz="2400" b="1" dirty="0"/>
              <a:t>T </a:t>
            </a:r>
          </a:p>
          <a:p>
            <a:r>
              <a:rPr lang="en-US" sz="2400" b="1" dirty="0"/>
              <a:t>[CII] = </a:t>
            </a:r>
            <a:r>
              <a:rPr lang="en-US" sz="2400" b="1" dirty="0" err="1"/>
              <a:t>const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4876800"/>
            <a:ext cx="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143000" y="5181600"/>
            <a:ext cx="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371600" y="5497513"/>
            <a:ext cx="0" cy="3698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85376" y="5638800"/>
            <a:ext cx="1977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cs typeface="+mn-cs"/>
              </a:rPr>
              <a:t>Wolfire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et al.  </a:t>
            </a:r>
            <a:r>
              <a:rPr lang="en-US" b="1" dirty="0">
                <a:cs typeface="+mn-cs"/>
              </a:rPr>
              <a:t>(2003)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47935"/>
            <a:ext cx="394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Diffuse Gas Heating/Cooling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011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mb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3886204" cy="5029200"/>
          </a:xfrm>
          <a:prstGeom prst="rect">
            <a:avLst/>
          </a:prstGeom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90600" y="3144838"/>
            <a:ext cx="24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 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 rot="16200000">
            <a:off x="3444875" y="974726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= </a:t>
            </a:r>
            <a:r>
              <a:rPr lang="en-US" b="1" dirty="0" err="1">
                <a:solidFill>
                  <a:schemeClr val="bg1"/>
                </a:solidFill>
                <a:cs typeface="+mn-cs"/>
              </a:rPr>
              <a:t>nT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267200" y="1447800"/>
            <a:ext cx="2743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105400" y="1616075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5105400" y="1006475"/>
            <a:ext cx="0" cy="409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6400800" y="990600"/>
            <a:ext cx="0" cy="4098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343650" y="3505200"/>
            <a:ext cx="5905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158 </a:t>
            </a:r>
            <a:r>
              <a:rPr lang="en-US" sz="1000" b="1" dirty="0">
                <a:solidFill>
                  <a:schemeClr val="bg1"/>
                </a:solidFill>
                <a:latin typeface="Symbol" charset="0"/>
                <a:cs typeface="+mn-cs"/>
              </a:rPr>
              <a:t>m</a:t>
            </a:r>
            <a:r>
              <a:rPr lang="en-US" sz="1000" b="1" dirty="0">
                <a:solidFill>
                  <a:schemeClr val="bg1"/>
                </a:solidFill>
                <a:cs typeface="+mn-cs"/>
              </a:rPr>
              <a:t>m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5638800" y="3733800"/>
            <a:ext cx="5254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63 </a:t>
            </a:r>
            <a:r>
              <a:rPr lang="en-US" sz="1000" b="1" dirty="0">
                <a:solidFill>
                  <a:schemeClr val="bg1"/>
                </a:solidFill>
                <a:latin typeface="Symbol" charset="0"/>
                <a:cs typeface="+mn-cs"/>
              </a:rPr>
              <a:t>m</a:t>
            </a:r>
            <a:r>
              <a:rPr lang="en-US" sz="1000" b="1" dirty="0">
                <a:solidFill>
                  <a:schemeClr val="bg1"/>
                </a:solidFill>
                <a:cs typeface="+mn-cs"/>
              </a:rPr>
              <a:t>m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4686300" y="3276600"/>
            <a:ext cx="12573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cs typeface="+mn-cs"/>
              </a:rPr>
              <a:t>Grain photoelectric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52400" y="1730375"/>
            <a:ext cx="3262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C II Cooling/H (CNM)  &gt; 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    10 CII Cooling/H (WNM)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5995988" y="1295400"/>
            <a:ext cx="1295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4159250" y="1600200"/>
            <a:ext cx="1295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148137" y="1524000"/>
            <a:ext cx="6524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cs typeface="+mn-cs"/>
              </a:rPr>
              <a:t>Pmin</a:t>
            </a:r>
            <a:endParaRPr lang="en-US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6362700" y="1338262"/>
            <a:ext cx="685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hlink"/>
                </a:solidFill>
                <a:cs typeface="+mn-cs"/>
              </a:rPr>
              <a:t>Pmax</a:t>
            </a:r>
            <a:endParaRPr lang="en-US" b="1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1521" name="TextBox 1"/>
          <p:cNvSpPr txBox="1">
            <a:spLocks noChangeArrowheads="1"/>
          </p:cNvSpPr>
          <p:nvPr/>
        </p:nvSpPr>
        <p:spPr bwMode="auto">
          <a:xfrm>
            <a:off x="609600" y="2514600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** Note ** </a:t>
            </a:r>
          </a:p>
        </p:txBody>
      </p:sp>
      <p:sp>
        <p:nvSpPr>
          <p:cNvPr id="21522" name="TextBox 2"/>
          <p:cNvSpPr txBox="1">
            <a:spLocks noChangeArrowheads="1"/>
          </p:cNvSpPr>
          <p:nvPr/>
        </p:nvSpPr>
        <p:spPr bwMode="auto">
          <a:xfrm>
            <a:off x="168275" y="2895600"/>
            <a:ext cx="333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CNM in Thermal Balance:</a:t>
            </a:r>
          </a:p>
          <a:p>
            <a:r>
              <a:rPr lang="en-US" sz="2000" b="1"/>
              <a:t>[CII] measures the total </a:t>
            </a:r>
          </a:p>
          <a:p>
            <a:r>
              <a:rPr lang="en-US" sz="2000" b="1"/>
              <a:t>energy dumped into the  gas.</a:t>
            </a:r>
          </a:p>
        </p:txBody>
      </p:sp>
      <p:sp>
        <p:nvSpPr>
          <p:cNvPr id="21523" name="TextBox 3"/>
          <p:cNvSpPr txBox="1">
            <a:spLocks noChangeArrowheads="1"/>
          </p:cNvSpPr>
          <p:nvPr/>
        </p:nvSpPr>
        <p:spPr bwMode="auto">
          <a:xfrm>
            <a:off x="457200" y="4386263"/>
            <a:ext cx="2933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Heating Rate = </a:t>
            </a:r>
            <a:r>
              <a:rPr lang="en-US" sz="2400" b="1" dirty="0" err="1"/>
              <a:t>const</a:t>
            </a:r>
            <a:endParaRPr lang="en-US" sz="2400" b="1" dirty="0"/>
          </a:p>
          <a:p>
            <a:r>
              <a:rPr lang="en-US" sz="2400" b="1" dirty="0"/>
              <a:t>n </a:t>
            </a:r>
          </a:p>
          <a:p>
            <a:r>
              <a:rPr lang="en-US" sz="2400" b="1" dirty="0"/>
              <a:t>Z</a:t>
            </a:r>
          </a:p>
          <a:p>
            <a:r>
              <a:rPr lang="en-US" sz="2400" b="1" dirty="0"/>
              <a:t>T </a:t>
            </a:r>
          </a:p>
          <a:p>
            <a:r>
              <a:rPr lang="en-US" sz="2400" b="1" dirty="0"/>
              <a:t>[CII] = </a:t>
            </a:r>
            <a:r>
              <a:rPr lang="en-US" sz="2400" b="1" dirty="0" err="1"/>
              <a:t>const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4876800"/>
            <a:ext cx="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143000" y="5181600"/>
            <a:ext cx="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371600" y="5497513"/>
            <a:ext cx="0" cy="3698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85376" y="5638800"/>
            <a:ext cx="1977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cs typeface="+mn-cs"/>
              </a:rPr>
              <a:t>Wolfire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et al.  </a:t>
            </a:r>
            <a:r>
              <a:rPr lang="en-US" b="1" dirty="0">
                <a:cs typeface="+mn-cs"/>
              </a:rPr>
              <a:t>(</a:t>
            </a:r>
            <a:r>
              <a:rPr lang="en-US" b="1" dirty="0" smtClean="0">
                <a:cs typeface="+mn-cs"/>
              </a:rPr>
              <a:t>2013</a:t>
            </a:r>
            <a:r>
              <a:rPr lang="en-US" b="1" dirty="0">
                <a:cs typeface="+mn-cs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147935"/>
            <a:ext cx="394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Diffuse Gas Heating/Cooling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8558" y="225709"/>
            <a:ext cx="20441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C.R. ionization</a:t>
            </a:r>
          </a:p>
          <a:p>
            <a:r>
              <a:rPr lang="en-US" sz="1800" b="1" dirty="0" err="1" smtClean="0"/>
              <a:t>Indriolo</a:t>
            </a:r>
            <a:r>
              <a:rPr lang="en-US" sz="1800" b="1" dirty="0" smtClean="0"/>
              <a:t> et al. 2012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219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Thermal Pressure</a:t>
            </a:r>
          </a:p>
          <a:p>
            <a:r>
              <a:rPr lang="en-US" sz="1800" b="1" dirty="0" smtClean="0"/>
              <a:t>Jenkins et al. 2011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349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09600" y="5835650"/>
            <a:ext cx="39549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err="1"/>
              <a:t>Heiles</a:t>
            </a:r>
            <a:r>
              <a:rPr lang="en-US" sz="1800" b="1" dirty="0"/>
              <a:t> &amp; </a:t>
            </a:r>
            <a:r>
              <a:rPr lang="en-US" sz="1800" b="1" dirty="0" err="1"/>
              <a:t>Troland</a:t>
            </a:r>
            <a:r>
              <a:rPr lang="en-US" sz="1800" b="1" dirty="0"/>
              <a:t> 2003, </a:t>
            </a:r>
            <a:r>
              <a:rPr lang="en-US" sz="1800" b="1" dirty="0" err="1"/>
              <a:t>ApJ</a:t>
            </a:r>
            <a:r>
              <a:rPr lang="en-US" sz="1800" b="1" dirty="0"/>
              <a:t>, 586, </a:t>
            </a:r>
            <a:r>
              <a:rPr lang="en-US" sz="1800" b="1" dirty="0" smtClean="0"/>
              <a:t>1067</a:t>
            </a:r>
          </a:p>
          <a:p>
            <a:pPr>
              <a:defRPr/>
            </a:pPr>
            <a:r>
              <a:rPr lang="en-US" sz="1800" b="1" dirty="0" smtClean="0"/>
              <a:t>Begum et al. 2010</a:t>
            </a:r>
            <a:endParaRPr lang="en-US" sz="1800" b="1" dirty="0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578350" y="500063"/>
            <a:ext cx="426343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b="1" dirty="0"/>
              <a:t>50% of gas mass in unstable </a:t>
            </a:r>
            <a:r>
              <a:rPr lang="en-US" sz="2000" b="1" dirty="0" err="1"/>
              <a:t>Ts</a:t>
            </a:r>
            <a:r>
              <a:rPr lang="en-US" sz="2000" b="1" dirty="0"/>
              <a:t> ???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/>
              <a:t>Locally: 60% WNM,  40%  CNM</a:t>
            </a:r>
          </a:p>
          <a:p>
            <a:pPr>
              <a:defRPr/>
            </a:pPr>
            <a:r>
              <a:rPr lang="en-US" sz="2000" dirty="0" smtClean="0"/>
              <a:t>(</a:t>
            </a:r>
            <a:r>
              <a:rPr lang="en-US" sz="2000" b="1" dirty="0" smtClean="0"/>
              <a:t>also Pineda et al. 2013</a:t>
            </a:r>
            <a:r>
              <a:rPr lang="en-US" sz="2000" dirty="0" smtClean="0"/>
              <a:t>)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In plane 25% of WNM in unstable </a:t>
            </a:r>
            <a:r>
              <a:rPr lang="en-US" sz="2000" b="1" dirty="0" err="1"/>
              <a:t>Ts</a:t>
            </a:r>
            <a:endParaRPr lang="en-US" sz="2000" b="1" dirty="0"/>
          </a:p>
          <a:p>
            <a:pPr>
              <a:defRPr/>
            </a:pPr>
            <a:r>
              <a:rPr lang="en-US" sz="2000" b="1" dirty="0"/>
              <a:t>         or 15% of total mass.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Out of plane dominated </a:t>
            </a:r>
          </a:p>
          <a:p>
            <a:pPr>
              <a:defRPr/>
            </a:pPr>
            <a:r>
              <a:rPr lang="en-US" sz="2000" b="1" dirty="0"/>
              <a:t>        by dynamical processes.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572000" y="4038600"/>
            <a:ext cx="374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In plane uncertainties large, and </a:t>
            </a:r>
          </a:p>
          <a:p>
            <a:r>
              <a:rPr lang="en-US" sz="2000" b="1"/>
              <a:t>        statistics poor:  8 in 79 out</a:t>
            </a:r>
          </a:p>
        </p:txBody>
      </p:sp>
      <p:pic>
        <p:nvPicPr>
          <p:cNvPr id="27652" name="Picture 2" descr="HeilesTrolandfig2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57188"/>
            <a:ext cx="392588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4802188" y="285750"/>
            <a:ext cx="365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WNM temperature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603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kimfig4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" y="838200"/>
            <a:ext cx="369055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781050" y="381000"/>
            <a:ext cx="363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/>
              <a:t>Multiphase Galactic Disks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757362" y="5486400"/>
            <a:ext cx="2586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Kim, Kim, &amp; </a:t>
            </a:r>
            <a:r>
              <a:rPr lang="en-US" b="1" dirty="0" err="1"/>
              <a:t>Ostriker</a:t>
            </a:r>
            <a:r>
              <a:rPr lang="en-US" b="1" dirty="0"/>
              <a:t> 2011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276600" y="182880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solidFill>
                  <a:schemeClr val="bg2"/>
                </a:solidFill>
              </a:rPr>
              <a:t>P</a:t>
            </a:r>
            <a:r>
              <a:rPr lang="en-US" sz="2000" b="1" baseline="-25000" dirty="0" err="1">
                <a:solidFill>
                  <a:schemeClr val="bg2"/>
                </a:solidFill>
              </a:rPr>
              <a:t>min</a:t>
            </a:r>
            <a:endParaRPr lang="en-US" sz="2000" b="1" baseline="-25000" dirty="0">
              <a:solidFill>
                <a:schemeClr val="bg2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143000" y="1295400"/>
            <a:ext cx="65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solidFill>
                  <a:schemeClr val="bg2"/>
                </a:solidFill>
              </a:rPr>
              <a:t>P</a:t>
            </a:r>
            <a:r>
              <a:rPr lang="en-US" sz="2000" b="1" baseline="-25000" dirty="0" err="1">
                <a:solidFill>
                  <a:schemeClr val="bg2"/>
                </a:solidFill>
              </a:rPr>
              <a:t>max</a:t>
            </a:r>
            <a:endParaRPr lang="en-US" sz="2000" b="1" baseline="-25000" dirty="0">
              <a:solidFill>
                <a:schemeClr val="bg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971800" y="1905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905000" y="16002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0488" name="Object 7"/>
          <p:cNvGraphicFramePr>
            <a:graphicFrameLocks noChangeAspect="1"/>
          </p:cNvGraphicFramePr>
          <p:nvPr/>
        </p:nvGraphicFramePr>
        <p:xfrm>
          <a:off x="2743200" y="3200400"/>
          <a:ext cx="147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1" name="Equation" r:id="rId4" imgW="1473200" imgH="266700" progId="Equation.3">
                  <p:embed/>
                </p:oleObj>
              </mc:Choice>
              <mc:Fallback>
                <p:oleObj name="Equation" r:id="rId4" imgW="1473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1473200" cy="266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953000" y="381000"/>
            <a:ext cx="368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b="1" dirty="0"/>
              <a:t>Thermal Pressure in CNM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916738" y="5029200"/>
            <a:ext cx="207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/>
              <a:t>Jenkins &amp; Tripp 2011</a:t>
            </a:r>
          </a:p>
        </p:txBody>
      </p:sp>
      <p:pic>
        <p:nvPicPr>
          <p:cNvPr id="22" name="Picture 7" descr="JTfig7v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914400"/>
            <a:ext cx="42799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389687" y="11430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3800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086600" y="1143000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085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j350400f1_h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0"/>
            <a:ext cx="1857247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5471160"/>
            <a:ext cx="295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Ostriker</a:t>
            </a:r>
            <a:r>
              <a:rPr lang="en-US" b="1" dirty="0" smtClean="0"/>
              <a:t>, McKee, &amp; Leroy 2010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381000"/>
            <a:ext cx="4382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Regulation of Thermal Pressure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5786323" y="300522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Pressure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657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Density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873" y="1600200"/>
            <a:ext cx="157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Too Warm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746" y="4415135"/>
            <a:ext cx="137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Too Cold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5533" y="1066800"/>
            <a:ext cx="123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Midplane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4137" y="2819400"/>
            <a:ext cx="154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Just Right</a:t>
            </a:r>
            <a:endParaRPr lang="en-US" sz="2400" b="1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45523"/>
              </p:ext>
            </p:extLst>
          </p:nvPr>
        </p:nvGraphicFramePr>
        <p:xfrm>
          <a:off x="609600" y="1017525"/>
          <a:ext cx="2603297" cy="71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" name="Equation" r:id="rId5" imgW="927100" imgH="254000" progId="Equation.3">
                  <p:embed/>
                </p:oleObj>
              </mc:Choice>
              <mc:Fallback>
                <p:oleObj name="Equation" r:id="rId5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017525"/>
                        <a:ext cx="2603297" cy="7132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87535"/>
              </p:ext>
            </p:extLst>
          </p:nvPr>
        </p:nvGraphicFramePr>
        <p:xfrm>
          <a:off x="623409" y="2133600"/>
          <a:ext cx="3259836" cy="113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0" name="Equation" r:id="rId7" imgW="1168400" imgH="406400" progId="Equation.3">
                  <p:embed/>
                </p:oleObj>
              </mc:Choice>
              <mc:Fallback>
                <p:oleObj name="Equation" r:id="rId7" imgW="1168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409" y="2133600"/>
                        <a:ext cx="3259836" cy="11338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7352"/>
              </p:ext>
            </p:extLst>
          </p:nvPr>
        </p:nvGraphicFramePr>
        <p:xfrm>
          <a:off x="599429" y="3657600"/>
          <a:ext cx="3182649" cy="88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1" name="Equation" r:id="rId9" imgW="1549400" imgH="431800" progId="Equation.3">
                  <p:embed/>
                </p:oleObj>
              </mc:Choice>
              <mc:Fallback>
                <p:oleObj name="Equation" r:id="rId9" imgW="1549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429" y="3657600"/>
                        <a:ext cx="3182649" cy="8869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672937"/>
              </p:ext>
            </p:extLst>
          </p:nvPr>
        </p:nvGraphicFramePr>
        <p:xfrm>
          <a:off x="599429" y="5032248"/>
          <a:ext cx="3857106" cy="87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2" name="Equation" r:id="rId11" imgW="1841500" imgH="419100" progId="Equation.3">
                  <p:embed/>
                </p:oleObj>
              </mc:Choice>
              <mc:Fallback>
                <p:oleObj name="Equation" r:id="rId11" imgW="1841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429" y="5032248"/>
                        <a:ext cx="3857106" cy="8778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90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37886</TotalTime>
  <Words>2002</Words>
  <Application>Microsoft Macintosh PowerPoint</Application>
  <PresentationFormat>On-screen Show (4:3)</PresentationFormat>
  <Paragraphs>461</Paragraphs>
  <Slides>28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Blank Presentation</vt:lpstr>
      <vt:lpstr>Equation</vt:lpstr>
      <vt:lpstr>Observational and Theoretical Review of the Multiphase 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Stars, Cars, and PDRs</dc:title>
  <dc:creator>Mark Wolfire</dc:creator>
  <cp:lastModifiedBy>Office 2004 Test Drive User</cp:lastModifiedBy>
  <cp:revision>1226</cp:revision>
  <dcterms:created xsi:type="dcterms:W3CDTF">2000-03-03T15:06:48Z</dcterms:created>
  <dcterms:modified xsi:type="dcterms:W3CDTF">2013-07-31T15:47:08Z</dcterms:modified>
</cp:coreProperties>
</file>